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56" r:id="rId2"/>
    <p:sldId id="257"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6D3AA0"/>
    <a:srgbClr val="2E78A1"/>
    <a:srgbClr val="B63C79"/>
    <a:srgbClr val="C56F9A"/>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34641" autoAdjust="0"/>
  </p:normalViewPr>
  <p:slideViewPr>
    <p:cSldViewPr snapToGrid="0">
      <p:cViewPr>
        <p:scale>
          <a:sx n="80" d="100"/>
          <a:sy n="80" d="100"/>
        </p:scale>
        <p:origin x="782" y="-10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93956A-EBAE-4965-B57F-986E0C1EB8FE}" type="datetimeFigureOut">
              <a:rPr lang="en-AU" smtClean="0"/>
              <a:t>8/07/2023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7EE44-E4D2-4914-9738-5A66235AC2B1}" type="slidenum">
              <a:rPr lang="en-AU" smtClean="0"/>
              <a:t>‹#›</a:t>
            </a:fld>
            <a:endParaRPr lang="en-AU"/>
          </a:p>
        </p:txBody>
      </p:sp>
    </p:spTree>
    <p:extLst>
      <p:ext uri="{BB962C8B-B14F-4D97-AF65-F5344CB8AC3E}">
        <p14:creationId xmlns:p14="http://schemas.microsoft.com/office/powerpoint/2010/main" val="3633603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Since 2015 the WHO has recommended use of pre-exposure prophylaxis (PrEP) for all populations considered at substantial HIV risk, including young people. However, young people remain disproportionately affected by the HIV epidemic</a:t>
            </a:r>
          </a:p>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This review aimed to explore the barriers and facilitators to PrEP access uptake in use in young people under the age of 24. </a:t>
            </a:r>
            <a:endParaRPr lang="en-AU" dirty="0"/>
          </a:p>
        </p:txBody>
      </p:sp>
      <p:sp>
        <p:nvSpPr>
          <p:cNvPr id="4" name="Slide Number Placeholder 3"/>
          <p:cNvSpPr>
            <a:spLocks noGrp="1"/>
          </p:cNvSpPr>
          <p:nvPr>
            <p:ph type="sldNum" sz="quarter" idx="5"/>
          </p:nvPr>
        </p:nvSpPr>
        <p:spPr/>
        <p:txBody>
          <a:bodyPr/>
          <a:lstStyle/>
          <a:p>
            <a:fld id="{2E47EE44-E4D2-4914-9738-5A66235AC2B1}" type="slidenum">
              <a:rPr lang="en-AU" smtClean="0"/>
              <a:t>1</a:t>
            </a:fld>
            <a:endParaRPr lang="en-AU"/>
          </a:p>
        </p:txBody>
      </p:sp>
    </p:spTree>
    <p:extLst>
      <p:ext uri="{BB962C8B-B14F-4D97-AF65-F5344CB8AC3E}">
        <p14:creationId xmlns:p14="http://schemas.microsoft.com/office/powerpoint/2010/main" val="1708565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The findings of this review highlight that there are multiple factors that impact PrEP use across four broad areas. The individuals knowledge, attitudes and risk perception, how stigma can impact access but lead to personal agency, the attitudes and perceptions of family, and society, and how the healthcare system and healthcare providers can impact use.</a:t>
            </a:r>
          </a:p>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There was a reported lack of awareness, knowledge and fear of side effects that was present among individuals as well as their family and partners and the community. This could result in the individual not seeking PrEP as well as negative reactions from parents and partners around sexual behaviours and PrEP use, that for some resulted in discouragement of use, confiscating pills or even physical violence. Conversely, families and partners who were supportive of PrEP use, acted as ‘cheerleaders’ through supporting adherence.</a:t>
            </a:r>
          </a:p>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Stigma is a known barrier to accessing HIV prevention, and for young people, the fear of judgment from their social networks was a substantial barrier to use for fear of bullying, rumours about sexual behaviours or having HIV, and fear of being ostracised. However, some young people reported rejecting stigma. This was in the form of taking personal agency over their own sexual health, for some young women in Africa, this involved future plans for an education or family or protecting their current family and children. Community level education of  PrEP was seen as a way to reduce stigma and normalise use and clinic attendance.</a:t>
            </a:r>
          </a:p>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Lasty, the healthcare system was reported as a barrier for young people in accessing care. The financial implications for PrEP use, medication costs, healthcare appointments and travel to clinics was not maintainable for many young people, particularly for those financially dependent on parents and parental health insurance. For young people wanting to use PrEP independently of parents, this created concerns about confidentially due to parents seeing insurance claims, or fears that healthcare providers would disclose use to parents. Additionally, negative experiences from healthcare providers, including personal beliefs and judgements about behaviours and sexual orientations resulting in young people not wanting to seek healthcare or bring up PrEP to providers.</a:t>
            </a:r>
          </a:p>
          <a:p>
            <a:endParaRPr lang="en-AU" dirty="0"/>
          </a:p>
        </p:txBody>
      </p:sp>
      <p:sp>
        <p:nvSpPr>
          <p:cNvPr id="4" name="Slide Number Placeholder 3"/>
          <p:cNvSpPr>
            <a:spLocks noGrp="1"/>
          </p:cNvSpPr>
          <p:nvPr>
            <p:ph type="sldNum" sz="quarter" idx="5"/>
          </p:nvPr>
        </p:nvSpPr>
        <p:spPr/>
        <p:txBody>
          <a:bodyPr/>
          <a:lstStyle/>
          <a:p>
            <a:fld id="{2E47EE44-E4D2-4914-9738-5A66235AC2B1}" type="slidenum">
              <a:rPr lang="en-AU" smtClean="0"/>
              <a:t>2</a:t>
            </a:fld>
            <a:endParaRPr lang="en-AU"/>
          </a:p>
        </p:txBody>
      </p:sp>
    </p:spTree>
    <p:extLst>
      <p:ext uri="{BB962C8B-B14F-4D97-AF65-F5344CB8AC3E}">
        <p14:creationId xmlns:p14="http://schemas.microsoft.com/office/powerpoint/2010/main" val="1699544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These findings highlight that there are a number of factors that can impact PrEP access uptake and use in young people. In order to improve access to PrEP, there is a need to consider factors outside of the individual, including family, partners, the community and the healthcare system in HIV response. Incorporating these findings and the unique requirements of young people in tailoring HIV and PrEP services will help increase equitable engagement, reduce the disproportionate HIV burden experienced by young people and help achieve global targets working toward the elimination of HIV transmission by 2030.</a:t>
            </a:r>
          </a:p>
          <a:p>
            <a:endParaRPr lang="en-AU" dirty="0"/>
          </a:p>
        </p:txBody>
      </p:sp>
      <p:sp>
        <p:nvSpPr>
          <p:cNvPr id="4" name="Slide Number Placeholder 3"/>
          <p:cNvSpPr>
            <a:spLocks noGrp="1"/>
          </p:cNvSpPr>
          <p:nvPr>
            <p:ph type="sldNum" sz="quarter" idx="5"/>
          </p:nvPr>
        </p:nvSpPr>
        <p:spPr/>
        <p:txBody>
          <a:bodyPr/>
          <a:lstStyle/>
          <a:p>
            <a:fld id="{2E47EE44-E4D2-4914-9738-5A66235AC2B1}" type="slidenum">
              <a:rPr lang="en-AU" smtClean="0"/>
              <a:t>3</a:t>
            </a:fld>
            <a:endParaRPr lang="en-AU"/>
          </a:p>
        </p:txBody>
      </p:sp>
    </p:spTree>
    <p:extLst>
      <p:ext uri="{BB962C8B-B14F-4D97-AF65-F5344CB8AC3E}">
        <p14:creationId xmlns:p14="http://schemas.microsoft.com/office/powerpoint/2010/main" val="222013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4D4C5-1921-569C-0CD7-4BE93B9E14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6733B5F-48EA-21B9-5455-27FB5BD4C1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9D960AF-9537-57D1-C9C0-B6E91DB70B3F}"/>
              </a:ext>
            </a:extLst>
          </p:cNvPr>
          <p:cNvSpPr>
            <a:spLocks noGrp="1"/>
          </p:cNvSpPr>
          <p:nvPr>
            <p:ph type="dt" sz="half" idx="10"/>
          </p:nvPr>
        </p:nvSpPr>
        <p:spPr/>
        <p:txBody>
          <a:bodyPr/>
          <a:lstStyle/>
          <a:p>
            <a:fld id="{E1F7C9E7-367C-4972-9F23-AE2D1DE3C13A}" type="datetimeFigureOut">
              <a:rPr lang="en-AU" smtClean="0"/>
              <a:t>8/07/2023</a:t>
            </a:fld>
            <a:endParaRPr lang="en-AU"/>
          </a:p>
        </p:txBody>
      </p:sp>
      <p:sp>
        <p:nvSpPr>
          <p:cNvPr id="5" name="Footer Placeholder 4">
            <a:extLst>
              <a:ext uri="{FF2B5EF4-FFF2-40B4-BE49-F238E27FC236}">
                <a16:creationId xmlns:a16="http://schemas.microsoft.com/office/drawing/2014/main" id="{B3F30FA1-5523-48E3-1C6C-0390BA2D41C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7739718-1F00-444A-40BE-31B351D04A1B}"/>
              </a:ext>
            </a:extLst>
          </p:cNvPr>
          <p:cNvSpPr>
            <a:spLocks noGrp="1"/>
          </p:cNvSpPr>
          <p:nvPr>
            <p:ph type="sldNum" sz="quarter" idx="12"/>
          </p:nvPr>
        </p:nvSpPr>
        <p:spPr/>
        <p:txBody>
          <a:bodyPr/>
          <a:lstStyle/>
          <a:p>
            <a:fld id="{D80954B3-530B-4552-ACA1-1B85CF857A40}" type="slidenum">
              <a:rPr lang="en-AU" smtClean="0"/>
              <a:t>‹#›</a:t>
            </a:fld>
            <a:endParaRPr lang="en-AU"/>
          </a:p>
        </p:txBody>
      </p:sp>
    </p:spTree>
    <p:extLst>
      <p:ext uri="{BB962C8B-B14F-4D97-AF65-F5344CB8AC3E}">
        <p14:creationId xmlns:p14="http://schemas.microsoft.com/office/powerpoint/2010/main" val="365491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8FEF-165A-6F1A-B081-0061624940D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AAA280B-4E8C-7A2C-AEB2-5043828338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160A917-4F2B-F901-325F-8DC62C857711}"/>
              </a:ext>
            </a:extLst>
          </p:cNvPr>
          <p:cNvSpPr>
            <a:spLocks noGrp="1"/>
          </p:cNvSpPr>
          <p:nvPr>
            <p:ph type="dt" sz="half" idx="10"/>
          </p:nvPr>
        </p:nvSpPr>
        <p:spPr/>
        <p:txBody>
          <a:bodyPr/>
          <a:lstStyle/>
          <a:p>
            <a:fld id="{E1F7C9E7-367C-4972-9F23-AE2D1DE3C13A}" type="datetimeFigureOut">
              <a:rPr lang="en-AU" smtClean="0"/>
              <a:t>8/07/2023</a:t>
            </a:fld>
            <a:endParaRPr lang="en-AU"/>
          </a:p>
        </p:txBody>
      </p:sp>
      <p:sp>
        <p:nvSpPr>
          <p:cNvPr id="5" name="Footer Placeholder 4">
            <a:extLst>
              <a:ext uri="{FF2B5EF4-FFF2-40B4-BE49-F238E27FC236}">
                <a16:creationId xmlns:a16="http://schemas.microsoft.com/office/drawing/2014/main" id="{6FF03221-6F7B-348B-BD47-F78EBAD9248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AA1363D-BD10-6454-C3FE-3328EA1E25C8}"/>
              </a:ext>
            </a:extLst>
          </p:cNvPr>
          <p:cNvSpPr>
            <a:spLocks noGrp="1"/>
          </p:cNvSpPr>
          <p:nvPr>
            <p:ph type="sldNum" sz="quarter" idx="12"/>
          </p:nvPr>
        </p:nvSpPr>
        <p:spPr/>
        <p:txBody>
          <a:bodyPr/>
          <a:lstStyle/>
          <a:p>
            <a:fld id="{D80954B3-530B-4552-ACA1-1B85CF857A40}" type="slidenum">
              <a:rPr lang="en-AU" smtClean="0"/>
              <a:t>‹#›</a:t>
            </a:fld>
            <a:endParaRPr lang="en-AU"/>
          </a:p>
        </p:txBody>
      </p:sp>
    </p:spTree>
    <p:extLst>
      <p:ext uri="{BB962C8B-B14F-4D97-AF65-F5344CB8AC3E}">
        <p14:creationId xmlns:p14="http://schemas.microsoft.com/office/powerpoint/2010/main" val="3069330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243C0C-E214-C8EF-37DB-A862034AE2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A20DE3C-AD98-CA0D-5B10-96C3D8CAA7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FAC7B0-8FD9-8D9C-59A1-91785D1A15F1}"/>
              </a:ext>
            </a:extLst>
          </p:cNvPr>
          <p:cNvSpPr>
            <a:spLocks noGrp="1"/>
          </p:cNvSpPr>
          <p:nvPr>
            <p:ph type="dt" sz="half" idx="10"/>
          </p:nvPr>
        </p:nvSpPr>
        <p:spPr/>
        <p:txBody>
          <a:bodyPr/>
          <a:lstStyle/>
          <a:p>
            <a:fld id="{E1F7C9E7-367C-4972-9F23-AE2D1DE3C13A}" type="datetimeFigureOut">
              <a:rPr lang="en-AU" smtClean="0"/>
              <a:t>8/07/2023</a:t>
            </a:fld>
            <a:endParaRPr lang="en-AU"/>
          </a:p>
        </p:txBody>
      </p:sp>
      <p:sp>
        <p:nvSpPr>
          <p:cNvPr id="5" name="Footer Placeholder 4">
            <a:extLst>
              <a:ext uri="{FF2B5EF4-FFF2-40B4-BE49-F238E27FC236}">
                <a16:creationId xmlns:a16="http://schemas.microsoft.com/office/drawing/2014/main" id="{BF8A897E-2121-6DEE-77B9-FE86ACB429B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E4FDEA8-AEC2-CDF9-7D1C-863B7632CC16}"/>
              </a:ext>
            </a:extLst>
          </p:cNvPr>
          <p:cNvSpPr>
            <a:spLocks noGrp="1"/>
          </p:cNvSpPr>
          <p:nvPr>
            <p:ph type="sldNum" sz="quarter" idx="12"/>
          </p:nvPr>
        </p:nvSpPr>
        <p:spPr/>
        <p:txBody>
          <a:bodyPr/>
          <a:lstStyle/>
          <a:p>
            <a:fld id="{D80954B3-530B-4552-ACA1-1B85CF857A40}" type="slidenum">
              <a:rPr lang="en-AU" smtClean="0"/>
              <a:t>‹#›</a:t>
            </a:fld>
            <a:endParaRPr lang="en-AU"/>
          </a:p>
        </p:txBody>
      </p:sp>
    </p:spTree>
    <p:extLst>
      <p:ext uri="{BB962C8B-B14F-4D97-AF65-F5344CB8AC3E}">
        <p14:creationId xmlns:p14="http://schemas.microsoft.com/office/powerpoint/2010/main" val="143731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AA4DD-1FFE-C2EB-E9D2-31ED530D4AC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7A1D267-3CB8-9A84-73B7-C66CEE9BE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ECA22CD-297E-FED3-DEB7-540180CD66B6}"/>
              </a:ext>
            </a:extLst>
          </p:cNvPr>
          <p:cNvSpPr>
            <a:spLocks noGrp="1"/>
          </p:cNvSpPr>
          <p:nvPr>
            <p:ph type="dt" sz="half" idx="10"/>
          </p:nvPr>
        </p:nvSpPr>
        <p:spPr/>
        <p:txBody>
          <a:bodyPr/>
          <a:lstStyle/>
          <a:p>
            <a:fld id="{E1F7C9E7-367C-4972-9F23-AE2D1DE3C13A}" type="datetimeFigureOut">
              <a:rPr lang="en-AU" smtClean="0"/>
              <a:t>8/07/2023</a:t>
            </a:fld>
            <a:endParaRPr lang="en-AU"/>
          </a:p>
        </p:txBody>
      </p:sp>
      <p:sp>
        <p:nvSpPr>
          <p:cNvPr id="5" name="Footer Placeholder 4">
            <a:extLst>
              <a:ext uri="{FF2B5EF4-FFF2-40B4-BE49-F238E27FC236}">
                <a16:creationId xmlns:a16="http://schemas.microsoft.com/office/drawing/2014/main" id="{43D38EA5-6023-257D-6710-69D18A9BFB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E93A310-E95B-19C6-20A2-4466C337AD13}"/>
              </a:ext>
            </a:extLst>
          </p:cNvPr>
          <p:cNvSpPr>
            <a:spLocks noGrp="1"/>
          </p:cNvSpPr>
          <p:nvPr>
            <p:ph type="sldNum" sz="quarter" idx="12"/>
          </p:nvPr>
        </p:nvSpPr>
        <p:spPr/>
        <p:txBody>
          <a:bodyPr/>
          <a:lstStyle/>
          <a:p>
            <a:fld id="{D80954B3-530B-4552-ACA1-1B85CF857A40}" type="slidenum">
              <a:rPr lang="en-AU" smtClean="0"/>
              <a:t>‹#›</a:t>
            </a:fld>
            <a:endParaRPr lang="en-AU"/>
          </a:p>
        </p:txBody>
      </p:sp>
    </p:spTree>
    <p:extLst>
      <p:ext uri="{BB962C8B-B14F-4D97-AF65-F5344CB8AC3E}">
        <p14:creationId xmlns:p14="http://schemas.microsoft.com/office/powerpoint/2010/main" val="2013963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BA70-531B-735C-A46B-72F602609A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9D453E8-4311-A58A-9E05-D73B8BFBA4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AE4D6-7C72-EA3F-D779-0382AAF5135F}"/>
              </a:ext>
            </a:extLst>
          </p:cNvPr>
          <p:cNvSpPr>
            <a:spLocks noGrp="1"/>
          </p:cNvSpPr>
          <p:nvPr>
            <p:ph type="dt" sz="half" idx="10"/>
          </p:nvPr>
        </p:nvSpPr>
        <p:spPr/>
        <p:txBody>
          <a:bodyPr/>
          <a:lstStyle/>
          <a:p>
            <a:fld id="{E1F7C9E7-367C-4972-9F23-AE2D1DE3C13A}" type="datetimeFigureOut">
              <a:rPr lang="en-AU" smtClean="0"/>
              <a:t>8/07/2023</a:t>
            </a:fld>
            <a:endParaRPr lang="en-AU"/>
          </a:p>
        </p:txBody>
      </p:sp>
      <p:sp>
        <p:nvSpPr>
          <p:cNvPr id="5" name="Footer Placeholder 4">
            <a:extLst>
              <a:ext uri="{FF2B5EF4-FFF2-40B4-BE49-F238E27FC236}">
                <a16:creationId xmlns:a16="http://schemas.microsoft.com/office/drawing/2014/main" id="{0DF71ACB-985F-6C2C-669A-4CB7C3F4F17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9E42046-61B8-58FC-512E-2F52B0499A58}"/>
              </a:ext>
            </a:extLst>
          </p:cNvPr>
          <p:cNvSpPr>
            <a:spLocks noGrp="1"/>
          </p:cNvSpPr>
          <p:nvPr>
            <p:ph type="sldNum" sz="quarter" idx="12"/>
          </p:nvPr>
        </p:nvSpPr>
        <p:spPr/>
        <p:txBody>
          <a:bodyPr/>
          <a:lstStyle/>
          <a:p>
            <a:fld id="{D80954B3-530B-4552-ACA1-1B85CF857A40}" type="slidenum">
              <a:rPr lang="en-AU" smtClean="0"/>
              <a:t>‹#›</a:t>
            </a:fld>
            <a:endParaRPr lang="en-AU"/>
          </a:p>
        </p:txBody>
      </p:sp>
    </p:spTree>
    <p:extLst>
      <p:ext uri="{BB962C8B-B14F-4D97-AF65-F5344CB8AC3E}">
        <p14:creationId xmlns:p14="http://schemas.microsoft.com/office/powerpoint/2010/main" val="2075703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83E3-B599-71D5-88BB-095A0C80D0B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DFF818D-61F2-98F4-5DA9-04D542E26C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C6937DC-650B-C3A2-FFD7-EA213484D0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BF4F76D-7379-6B4B-1E1C-7F36E4753EC8}"/>
              </a:ext>
            </a:extLst>
          </p:cNvPr>
          <p:cNvSpPr>
            <a:spLocks noGrp="1"/>
          </p:cNvSpPr>
          <p:nvPr>
            <p:ph type="dt" sz="half" idx="10"/>
          </p:nvPr>
        </p:nvSpPr>
        <p:spPr/>
        <p:txBody>
          <a:bodyPr/>
          <a:lstStyle/>
          <a:p>
            <a:fld id="{E1F7C9E7-367C-4972-9F23-AE2D1DE3C13A}" type="datetimeFigureOut">
              <a:rPr lang="en-AU" smtClean="0"/>
              <a:t>8/07/2023</a:t>
            </a:fld>
            <a:endParaRPr lang="en-AU"/>
          </a:p>
        </p:txBody>
      </p:sp>
      <p:sp>
        <p:nvSpPr>
          <p:cNvPr id="6" name="Footer Placeholder 5">
            <a:extLst>
              <a:ext uri="{FF2B5EF4-FFF2-40B4-BE49-F238E27FC236}">
                <a16:creationId xmlns:a16="http://schemas.microsoft.com/office/drawing/2014/main" id="{9DC19C6C-ADB5-EFD8-C492-620FBBCFC82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5472F5B-7BF4-E773-6FBE-9AB0671D8AE5}"/>
              </a:ext>
            </a:extLst>
          </p:cNvPr>
          <p:cNvSpPr>
            <a:spLocks noGrp="1"/>
          </p:cNvSpPr>
          <p:nvPr>
            <p:ph type="sldNum" sz="quarter" idx="12"/>
          </p:nvPr>
        </p:nvSpPr>
        <p:spPr/>
        <p:txBody>
          <a:bodyPr/>
          <a:lstStyle/>
          <a:p>
            <a:fld id="{D80954B3-530B-4552-ACA1-1B85CF857A40}" type="slidenum">
              <a:rPr lang="en-AU" smtClean="0"/>
              <a:t>‹#›</a:t>
            </a:fld>
            <a:endParaRPr lang="en-AU"/>
          </a:p>
        </p:txBody>
      </p:sp>
    </p:spTree>
    <p:extLst>
      <p:ext uri="{BB962C8B-B14F-4D97-AF65-F5344CB8AC3E}">
        <p14:creationId xmlns:p14="http://schemas.microsoft.com/office/powerpoint/2010/main" val="2533148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53F68-B9E7-D437-C421-723B3BCBB6D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D89EF31-698C-A9D2-DED5-EDAE77DC10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FA249C-77E9-3A93-11C3-61C4A9EFC9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C40C767-4D49-960D-5239-FBDB40D0B3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F88E8C-14E3-04FC-EFF4-948D884E13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9BA4B24-495A-8817-70B4-42583F5318E9}"/>
              </a:ext>
            </a:extLst>
          </p:cNvPr>
          <p:cNvSpPr>
            <a:spLocks noGrp="1"/>
          </p:cNvSpPr>
          <p:nvPr>
            <p:ph type="dt" sz="half" idx="10"/>
          </p:nvPr>
        </p:nvSpPr>
        <p:spPr/>
        <p:txBody>
          <a:bodyPr/>
          <a:lstStyle/>
          <a:p>
            <a:fld id="{E1F7C9E7-367C-4972-9F23-AE2D1DE3C13A}" type="datetimeFigureOut">
              <a:rPr lang="en-AU" smtClean="0"/>
              <a:t>8/07/2023</a:t>
            </a:fld>
            <a:endParaRPr lang="en-AU"/>
          </a:p>
        </p:txBody>
      </p:sp>
      <p:sp>
        <p:nvSpPr>
          <p:cNvPr id="8" name="Footer Placeholder 7">
            <a:extLst>
              <a:ext uri="{FF2B5EF4-FFF2-40B4-BE49-F238E27FC236}">
                <a16:creationId xmlns:a16="http://schemas.microsoft.com/office/drawing/2014/main" id="{8A7A1DF7-6A45-A19A-176A-72BCF600559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0E7A629-E1F9-2E4F-CF51-AB7A12652A7C}"/>
              </a:ext>
            </a:extLst>
          </p:cNvPr>
          <p:cNvSpPr>
            <a:spLocks noGrp="1"/>
          </p:cNvSpPr>
          <p:nvPr>
            <p:ph type="sldNum" sz="quarter" idx="12"/>
          </p:nvPr>
        </p:nvSpPr>
        <p:spPr/>
        <p:txBody>
          <a:bodyPr/>
          <a:lstStyle/>
          <a:p>
            <a:fld id="{D80954B3-530B-4552-ACA1-1B85CF857A40}" type="slidenum">
              <a:rPr lang="en-AU" smtClean="0"/>
              <a:t>‹#›</a:t>
            </a:fld>
            <a:endParaRPr lang="en-AU"/>
          </a:p>
        </p:txBody>
      </p:sp>
    </p:spTree>
    <p:extLst>
      <p:ext uri="{BB962C8B-B14F-4D97-AF65-F5344CB8AC3E}">
        <p14:creationId xmlns:p14="http://schemas.microsoft.com/office/powerpoint/2010/main" val="1478214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B9E35-53E4-66B6-D595-E25EE021F12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B4E9E84-23A6-2F30-BDC6-0BE79DF65A14}"/>
              </a:ext>
            </a:extLst>
          </p:cNvPr>
          <p:cNvSpPr>
            <a:spLocks noGrp="1"/>
          </p:cNvSpPr>
          <p:nvPr>
            <p:ph type="dt" sz="half" idx="10"/>
          </p:nvPr>
        </p:nvSpPr>
        <p:spPr/>
        <p:txBody>
          <a:bodyPr/>
          <a:lstStyle/>
          <a:p>
            <a:fld id="{E1F7C9E7-367C-4972-9F23-AE2D1DE3C13A}" type="datetimeFigureOut">
              <a:rPr lang="en-AU" smtClean="0"/>
              <a:t>8/07/2023</a:t>
            </a:fld>
            <a:endParaRPr lang="en-AU"/>
          </a:p>
        </p:txBody>
      </p:sp>
      <p:sp>
        <p:nvSpPr>
          <p:cNvPr id="4" name="Footer Placeholder 3">
            <a:extLst>
              <a:ext uri="{FF2B5EF4-FFF2-40B4-BE49-F238E27FC236}">
                <a16:creationId xmlns:a16="http://schemas.microsoft.com/office/drawing/2014/main" id="{5122C10E-6B48-ED76-97DD-23C2A1F5CEA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2FC6070-20BD-C91D-B2B8-56AB28767952}"/>
              </a:ext>
            </a:extLst>
          </p:cNvPr>
          <p:cNvSpPr>
            <a:spLocks noGrp="1"/>
          </p:cNvSpPr>
          <p:nvPr>
            <p:ph type="sldNum" sz="quarter" idx="12"/>
          </p:nvPr>
        </p:nvSpPr>
        <p:spPr/>
        <p:txBody>
          <a:bodyPr/>
          <a:lstStyle/>
          <a:p>
            <a:fld id="{D80954B3-530B-4552-ACA1-1B85CF857A40}" type="slidenum">
              <a:rPr lang="en-AU" smtClean="0"/>
              <a:t>‹#›</a:t>
            </a:fld>
            <a:endParaRPr lang="en-AU"/>
          </a:p>
        </p:txBody>
      </p:sp>
    </p:spTree>
    <p:extLst>
      <p:ext uri="{BB962C8B-B14F-4D97-AF65-F5344CB8AC3E}">
        <p14:creationId xmlns:p14="http://schemas.microsoft.com/office/powerpoint/2010/main" val="3730156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537213-A682-2C18-5636-55FD8540A69A}"/>
              </a:ext>
            </a:extLst>
          </p:cNvPr>
          <p:cNvSpPr>
            <a:spLocks noGrp="1"/>
          </p:cNvSpPr>
          <p:nvPr>
            <p:ph type="dt" sz="half" idx="10"/>
          </p:nvPr>
        </p:nvSpPr>
        <p:spPr/>
        <p:txBody>
          <a:bodyPr/>
          <a:lstStyle/>
          <a:p>
            <a:fld id="{E1F7C9E7-367C-4972-9F23-AE2D1DE3C13A}" type="datetimeFigureOut">
              <a:rPr lang="en-AU" smtClean="0"/>
              <a:t>8/07/2023</a:t>
            </a:fld>
            <a:endParaRPr lang="en-AU"/>
          </a:p>
        </p:txBody>
      </p:sp>
      <p:sp>
        <p:nvSpPr>
          <p:cNvPr id="3" name="Footer Placeholder 2">
            <a:extLst>
              <a:ext uri="{FF2B5EF4-FFF2-40B4-BE49-F238E27FC236}">
                <a16:creationId xmlns:a16="http://schemas.microsoft.com/office/drawing/2014/main" id="{784D5E83-280A-F368-34C3-3050BE06FB6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B88021F-16CD-6C93-45C6-A7D1FC17D84A}"/>
              </a:ext>
            </a:extLst>
          </p:cNvPr>
          <p:cNvSpPr>
            <a:spLocks noGrp="1"/>
          </p:cNvSpPr>
          <p:nvPr>
            <p:ph type="sldNum" sz="quarter" idx="12"/>
          </p:nvPr>
        </p:nvSpPr>
        <p:spPr/>
        <p:txBody>
          <a:bodyPr/>
          <a:lstStyle/>
          <a:p>
            <a:fld id="{D80954B3-530B-4552-ACA1-1B85CF857A40}" type="slidenum">
              <a:rPr lang="en-AU" smtClean="0"/>
              <a:t>‹#›</a:t>
            </a:fld>
            <a:endParaRPr lang="en-AU"/>
          </a:p>
        </p:txBody>
      </p:sp>
    </p:spTree>
    <p:extLst>
      <p:ext uri="{BB962C8B-B14F-4D97-AF65-F5344CB8AC3E}">
        <p14:creationId xmlns:p14="http://schemas.microsoft.com/office/powerpoint/2010/main" val="1729895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6FA72-ECC8-E78D-1DB9-4979087432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C7AAF63-6C46-327E-26EC-E954CA4CD3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E1365B3-1D97-1FB5-8AE2-816B00BCD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0AF268-9601-C619-1831-3A9E891C35B9}"/>
              </a:ext>
            </a:extLst>
          </p:cNvPr>
          <p:cNvSpPr>
            <a:spLocks noGrp="1"/>
          </p:cNvSpPr>
          <p:nvPr>
            <p:ph type="dt" sz="half" idx="10"/>
          </p:nvPr>
        </p:nvSpPr>
        <p:spPr/>
        <p:txBody>
          <a:bodyPr/>
          <a:lstStyle/>
          <a:p>
            <a:fld id="{E1F7C9E7-367C-4972-9F23-AE2D1DE3C13A}" type="datetimeFigureOut">
              <a:rPr lang="en-AU" smtClean="0"/>
              <a:t>8/07/2023</a:t>
            </a:fld>
            <a:endParaRPr lang="en-AU"/>
          </a:p>
        </p:txBody>
      </p:sp>
      <p:sp>
        <p:nvSpPr>
          <p:cNvPr id="6" name="Footer Placeholder 5">
            <a:extLst>
              <a:ext uri="{FF2B5EF4-FFF2-40B4-BE49-F238E27FC236}">
                <a16:creationId xmlns:a16="http://schemas.microsoft.com/office/drawing/2014/main" id="{B303C41F-D478-37EC-43B3-F5AF2A659FA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515EE1A-F071-4718-3BE8-0FB720A13686}"/>
              </a:ext>
            </a:extLst>
          </p:cNvPr>
          <p:cNvSpPr>
            <a:spLocks noGrp="1"/>
          </p:cNvSpPr>
          <p:nvPr>
            <p:ph type="sldNum" sz="quarter" idx="12"/>
          </p:nvPr>
        </p:nvSpPr>
        <p:spPr/>
        <p:txBody>
          <a:bodyPr/>
          <a:lstStyle/>
          <a:p>
            <a:fld id="{D80954B3-530B-4552-ACA1-1B85CF857A40}" type="slidenum">
              <a:rPr lang="en-AU" smtClean="0"/>
              <a:t>‹#›</a:t>
            </a:fld>
            <a:endParaRPr lang="en-AU"/>
          </a:p>
        </p:txBody>
      </p:sp>
    </p:spTree>
    <p:extLst>
      <p:ext uri="{BB962C8B-B14F-4D97-AF65-F5344CB8AC3E}">
        <p14:creationId xmlns:p14="http://schemas.microsoft.com/office/powerpoint/2010/main" val="4114878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8E3FB-A053-D9BB-A9C3-95C230887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285B9B6-3553-9D14-3F89-3E4B26BF55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352E4A4-5278-79FE-1F84-38C9028CE6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91EE79-A51B-37ED-E645-1EB91E39ECA3}"/>
              </a:ext>
            </a:extLst>
          </p:cNvPr>
          <p:cNvSpPr>
            <a:spLocks noGrp="1"/>
          </p:cNvSpPr>
          <p:nvPr>
            <p:ph type="dt" sz="half" idx="10"/>
          </p:nvPr>
        </p:nvSpPr>
        <p:spPr/>
        <p:txBody>
          <a:bodyPr/>
          <a:lstStyle/>
          <a:p>
            <a:fld id="{E1F7C9E7-367C-4972-9F23-AE2D1DE3C13A}" type="datetimeFigureOut">
              <a:rPr lang="en-AU" smtClean="0"/>
              <a:t>8/07/2023</a:t>
            </a:fld>
            <a:endParaRPr lang="en-AU"/>
          </a:p>
        </p:txBody>
      </p:sp>
      <p:sp>
        <p:nvSpPr>
          <p:cNvPr id="6" name="Footer Placeholder 5">
            <a:extLst>
              <a:ext uri="{FF2B5EF4-FFF2-40B4-BE49-F238E27FC236}">
                <a16:creationId xmlns:a16="http://schemas.microsoft.com/office/drawing/2014/main" id="{60F3BCC4-A61A-6053-1119-5135440AB3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FF05442-1FA6-6215-F0B6-EC8E555C3BC5}"/>
              </a:ext>
            </a:extLst>
          </p:cNvPr>
          <p:cNvSpPr>
            <a:spLocks noGrp="1"/>
          </p:cNvSpPr>
          <p:nvPr>
            <p:ph type="sldNum" sz="quarter" idx="12"/>
          </p:nvPr>
        </p:nvSpPr>
        <p:spPr/>
        <p:txBody>
          <a:bodyPr/>
          <a:lstStyle/>
          <a:p>
            <a:fld id="{D80954B3-530B-4552-ACA1-1B85CF857A40}" type="slidenum">
              <a:rPr lang="en-AU" smtClean="0"/>
              <a:t>‹#›</a:t>
            </a:fld>
            <a:endParaRPr lang="en-AU"/>
          </a:p>
        </p:txBody>
      </p:sp>
    </p:spTree>
    <p:extLst>
      <p:ext uri="{BB962C8B-B14F-4D97-AF65-F5344CB8AC3E}">
        <p14:creationId xmlns:p14="http://schemas.microsoft.com/office/powerpoint/2010/main" val="4208814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07A831-BB6C-A918-9B3F-47C617D77B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4EC06A0-06CA-B1D6-9921-2E3E1906C4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64E1920-ECC4-EFD7-8EB7-E47D7B59ED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7C9E7-367C-4972-9F23-AE2D1DE3C13A}" type="datetimeFigureOut">
              <a:rPr lang="en-AU" smtClean="0"/>
              <a:t>8/07/2023</a:t>
            </a:fld>
            <a:endParaRPr lang="en-AU"/>
          </a:p>
        </p:txBody>
      </p:sp>
      <p:sp>
        <p:nvSpPr>
          <p:cNvPr id="5" name="Footer Placeholder 4">
            <a:extLst>
              <a:ext uri="{FF2B5EF4-FFF2-40B4-BE49-F238E27FC236}">
                <a16:creationId xmlns:a16="http://schemas.microsoft.com/office/drawing/2014/main" id="{0C7046B1-42C5-2507-6C54-D3B4A66064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5A717F5-B30D-C358-53D1-D52BBD7CEB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954B3-530B-4552-ACA1-1B85CF857A40}" type="slidenum">
              <a:rPr lang="en-AU" smtClean="0"/>
              <a:t>‹#›</a:t>
            </a:fld>
            <a:endParaRPr lang="en-AU"/>
          </a:p>
        </p:txBody>
      </p:sp>
    </p:spTree>
    <p:extLst>
      <p:ext uri="{BB962C8B-B14F-4D97-AF65-F5344CB8AC3E}">
        <p14:creationId xmlns:p14="http://schemas.microsoft.com/office/powerpoint/2010/main" val="1602064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grpSp>
        <p:nvGrpSpPr>
          <p:cNvPr id="4" name="Group 3">
            <a:extLst>
              <a:ext uri="{FF2B5EF4-FFF2-40B4-BE49-F238E27FC236}">
                <a16:creationId xmlns:a16="http://schemas.microsoft.com/office/drawing/2014/main" id="{CC76AC45-8C4A-BB00-6AAD-46F384131291}"/>
              </a:ext>
            </a:extLst>
          </p:cNvPr>
          <p:cNvGrpSpPr/>
          <p:nvPr/>
        </p:nvGrpSpPr>
        <p:grpSpPr>
          <a:xfrm rot="653928">
            <a:off x="7027820" y="1769567"/>
            <a:ext cx="4659632" cy="4190791"/>
            <a:chOff x="689975" y="1977826"/>
            <a:chExt cx="2697959" cy="2382709"/>
          </a:xfrm>
        </p:grpSpPr>
        <p:pic>
          <p:nvPicPr>
            <p:cNvPr id="5" name="Picture 4" descr="A picture containing text, design, graphics, clipart&#10;&#10;Description automatically generated">
              <a:extLst>
                <a:ext uri="{FF2B5EF4-FFF2-40B4-BE49-F238E27FC236}">
                  <a16:creationId xmlns:a16="http://schemas.microsoft.com/office/drawing/2014/main" id="{4C949E97-6DA0-DC06-2D1C-5DFC9AFB87D8}"/>
                </a:ext>
              </a:extLst>
            </p:cNvPr>
            <p:cNvPicPr>
              <a:picLocks noChangeAspect="1"/>
            </p:cNvPicPr>
            <p:nvPr/>
          </p:nvPicPr>
          <p:blipFill rotWithShape="1">
            <a:blip r:embed="rId5">
              <a:extLst>
                <a:ext uri="{28A0092B-C50C-407E-A947-70E740481C1C}">
                  <a14:useLocalDpi xmlns:a14="http://schemas.microsoft.com/office/drawing/2010/main" val="0"/>
                </a:ext>
              </a:extLst>
            </a:blip>
            <a:srcRect l="48929" t="26025" r="8497" b="46893"/>
            <a:stretch/>
          </p:blipFill>
          <p:spPr>
            <a:xfrm rot="21150518">
              <a:off x="689975" y="1977826"/>
              <a:ext cx="2268091" cy="2046514"/>
            </a:xfrm>
            <a:prstGeom prst="rect">
              <a:avLst/>
            </a:prstGeom>
          </p:spPr>
        </p:pic>
        <p:pic>
          <p:nvPicPr>
            <p:cNvPr id="6" name="Picture 5" descr="A picture containing text, design, graphics, clipart&#10;&#10;Description automatically generated">
              <a:extLst>
                <a:ext uri="{FF2B5EF4-FFF2-40B4-BE49-F238E27FC236}">
                  <a16:creationId xmlns:a16="http://schemas.microsoft.com/office/drawing/2014/main" id="{D2EF6772-3341-9365-3896-2228959C7BE2}"/>
                </a:ext>
              </a:extLst>
            </p:cNvPr>
            <p:cNvPicPr>
              <a:picLocks noChangeAspect="1"/>
            </p:cNvPicPr>
            <p:nvPr/>
          </p:nvPicPr>
          <p:blipFill rotWithShape="1">
            <a:blip r:embed="rId5">
              <a:extLst>
                <a:ext uri="{28A0092B-C50C-407E-A947-70E740481C1C}">
                  <a14:useLocalDpi xmlns:a14="http://schemas.microsoft.com/office/drawing/2010/main" val="0"/>
                </a:ext>
              </a:extLst>
            </a:blip>
            <a:srcRect l="70881" t="26025" r="8497" b="54892"/>
            <a:stretch/>
          </p:blipFill>
          <p:spPr>
            <a:xfrm rot="902389">
              <a:off x="2289297" y="2918513"/>
              <a:ext cx="1098637" cy="1442022"/>
            </a:xfrm>
            <a:prstGeom prst="rect">
              <a:avLst/>
            </a:prstGeom>
          </p:spPr>
        </p:pic>
      </p:grpSp>
      <p:sp>
        <p:nvSpPr>
          <p:cNvPr id="3" name="Subtitle 2">
            <a:extLst>
              <a:ext uri="{FF2B5EF4-FFF2-40B4-BE49-F238E27FC236}">
                <a16:creationId xmlns:a16="http://schemas.microsoft.com/office/drawing/2014/main" id="{CE48371B-270F-633E-3D15-C7582F0BED28}"/>
              </a:ext>
            </a:extLst>
          </p:cNvPr>
          <p:cNvSpPr>
            <a:spLocks noGrp="1"/>
          </p:cNvSpPr>
          <p:nvPr>
            <p:ph type="subTitle" idx="1"/>
          </p:nvPr>
        </p:nvSpPr>
        <p:spPr>
          <a:xfrm>
            <a:off x="420150" y="1996346"/>
            <a:ext cx="9629540" cy="481178"/>
          </a:xfrm>
        </p:spPr>
        <p:txBody>
          <a:bodyPr>
            <a:normAutofit fontScale="40000" lnSpcReduction="20000"/>
          </a:bodyPr>
          <a:lstStyle/>
          <a:p>
            <a:pPr algn="l"/>
            <a:r>
              <a:rPr lang="en-AU" sz="65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systematic review of experiences towards access, uptake and use</a:t>
            </a:r>
            <a:endParaRPr lang="en-AU" sz="6500" dirty="0"/>
          </a:p>
          <a:p>
            <a:endParaRPr lang="en-AU" dirty="0"/>
          </a:p>
        </p:txBody>
      </p:sp>
      <p:sp>
        <p:nvSpPr>
          <p:cNvPr id="2" name="Title 1">
            <a:extLst>
              <a:ext uri="{FF2B5EF4-FFF2-40B4-BE49-F238E27FC236}">
                <a16:creationId xmlns:a16="http://schemas.microsoft.com/office/drawing/2014/main" id="{1F9FEF64-8BF1-6E74-36E1-67780CD12873}"/>
              </a:ext>
            </a:extLst>
          </p:cNvPr>
          <p:cNvSpPr>
            <a:spLocks noGrp="1"/>
          </p:cNvSpPr>
          <p:nvPr>
            <p:ph type="ctrTitle"/>
          </p:nvPr>
        </p:nvSpPr>
        <p:spPr>
          <a:xfrm>
            <a:off x="420150" y="684140"/>
            <a:ext cx="10857449" cy="1251248"/>
          </a:xfrm>
        </p:spPr>
        <p:txBody>
          <a:bodyPr vert="horz" lIns="91440" tIns="45720" rIns="91440" bIns="45720" rtlCol="0" anchor="ctr">
            <a:normAutofit/>
          </a:bodyPr>
          <a:lstStyle/>
          <a:p>
            <a:pPr algn="l"/>
            <a:r>
              <a:rPr lang="en-AU" sz="4200" b="1" dirty="0">
                <a:solidFill>
                  <a:srgbClr val="2E78A1"/>
                </a:solidFill>
                <a:effectLst/>
                <a:latin typeface="Times New Roman" panose="02020603050405020304" pitchFamily="18" charset="0"/>
                <a:ea typeface="Calibri" panose="020F0502020204030204" pitchFamily="34" charset="0"/>
                <a:cs typeface="Times New Roman" panose="02020603050405020304" pitchFamily="18" charset="0"/>
              </a:rPr>
              <a:t>Barriers and Facilitators to PrEP use among young people under the age of 24 </a:t>
            </a:r>
            <a:endParaRPr lang="en-US" sz="4200" kern="1200" dirty="0">
              <a:solidFill>
                <a:srgbClr val="2E78A1"/>
              </a:solidFill>
              <a:latin typeface="+mj-lt"/>
              <a:ea typeface="+mj-ea"/>
              <a:cs typeface="+mj-cs"/>
            </a:endParaRPr>
          </a:p>
        </p:txBody>
      </p:sp>
      <p:sp>
        <p:nvSpPr>
          <p:cNvPr id="7" name="TextBox 6">
            <a:extLst>
              <a:ext uri="{FF2B5EF4-FFF2-40B4-BE49-F238E27FC236}">
                <a16:creationId xmlns:a16="http://schemas.microsoft.com/office/drawing/2014/main" id="{EF107E4A-5CAF-4D77-6605-846DDB3E347F}"/>
              </a:ext>
            </a:extLst>
          </p:cNvPr>
          <p:cNvSpPr txBox="1"/>
          <p:nvPr/>
        </p:nvSpPr>
        <p:spPr>
          <a:xfrm>
            <a:off x="567386" y="2477524"/>
            <a:ext cx="6229025" cy="549189"/>
          </a:xfrm>
          <a:prstGeom prst="rect">
            <a:avLst/>
          </a:prstGeom>
          <a:noFill/>
        </p:spPr>
        <p:txBody>
          <a:bodyPr wrap="square">
            <a:spAutoFit/>
          </a:bodyPr>
          <a:lstStyle/>
          <a:p>
            <a:pPr algn="ctr">
              <a:lnSpc>
                <a:spcPct val="110000"/>
              </a:lnSpc>
              <a:spcAft>
                <a:spcPts val="800"/>
              </a:spcAft>
            </a:pPr>
            <a:r>
              <a:rPr lang="en-AU" sz="1400" dirty="0">
                <a:effectLst/>
                <a:latin typeface="Times New Roman" panose="02020603050405020304" pitchFamily="18" charset="0"/>
                <a:ea typeface="Calibri" panose="020F0502020204030204" pitchFamily="34" charset="0"/>
                <a:cs typeface="Times New Roman" panose="02020603050405020304" pitchFamily="18" charset="0"/>
              </a:rPr>
              <a:t>Sarah Warzywoda (UQ), Jame</a:t>
            </a:r>
            <a:r>
              <a:rPr lang="en-AU" sz="1400" dirty="0">
                <a:latin typeface="Times New Roman" panose="02020603050405020304" pitchFamily="18" charset="0"/>
                <a:ea typeface="Calibri" panose="020F0502020204030204" pitchFamily="34" charset="0"/>
                <a:cs typeface="Times New Roman" panose="02020603050405020304" pitchFamily="18" charset="0"/>
              </a:rPr>
              <a:t>s A </a:t>
            </a:r>
            <a:r>
              <a:rPr lang="en-AU" sz="1400" dirty="0">
                <a:effectLst/>
                <a:latin typeface="Times New Roman" panose="02020603050405020304" pitchFamily="18" charset="0"/>
                <a:ea typeface="Calibri" panose="020F0502020204030204" pitchFamily="34" charset="0"/>
                <a:cs typeface="Times New Roman" panose="02020603050405020304" pitchFamily="18" charset="0"/>
              </a:rPr>
              <a:t>Fowler (UA), Amalie Dyda (UQ), Lisa Fitzgerald (UQ), Amy B Mullens (</a:t>
            </a:r>
            <a:r>
              <a:rPr lang="en-AU" sz="1400" dirty="0" err="1">
                <a:effectLst/>
                <a:latin typeface="Times New Roman" panose="02020603050405020304" pitchFamily="18" charset="0"/>
                <a:ea typeface="Calibri" panose="020F0502020204030204" pitchFamily="34" charset="0"/>
                <a:cs typeface="Times New Roman" panose="02020603050405020304" pitchFamily="18" charset="0"/>
              </a:rPr>
              <a:t>UniSQ</a:t>
            </a:r>
            <a:r>
              <a:rPr lang="en-AU" sz="1400" dirty="0">
                <a:latin typeface="Times New Roman" panose="02020603050405020304" pitchFamily="18" charset="0"/>
                <a:ea typeface="Calibri" panose="020F0502020204030204" pitchFamily="34" charset="0"/>
                <a:cs typeface="Times New Roman" panose="02020603050405020304" pitchFamily="18" charset="0"/>
              </a:rPr>
              <a:t>)</a:t>
            </a:r>
            <a:r>
              <a:rPr lang="en-AU" sz="1400" dirty="0">
                <a:effectLst/>
                <a:latin typeface="Times New Roman" panose="02020603050405020304" pitchFamily="18" charset="0"/>
                <a:ea typeface="Calibri" panose="020F0502020204030204" pitchFamily="34" charset="0"/>
                <a:cs typeface="Times New Roman" panose="02020603050405020304" pitchFamily="18" charset="0"/>
              </a:rPr>
              <a:t>, Judith A Dean (UQ)</a:t>
            </a:r>
            <a:endParaRPr lang="en-A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descr="Icon&#10;&#10;Description automatically generated with medium confidence">
            <a:extLst>
              <a:ext uri="{FF2B5EF4-FFF2-40B4-BE49-F238E27FC236}">
                <a16:creationId xmlns:a16="http://schemas.microsoft.com/office/drawing/2014/main" id="{D631C24A-02C2-3398-ACA3-CCD8B92296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749" y="5772570"/>
            <a:ext cx="1006074" cy="1006074"/>
          </a:xfrm>
          <a:prstGeom prst="rect">
            <a:avLst/>
          </a:prstGeom>
        </p:spPr>
      </p:pic>
      <p:pic>
        <p:nvPicPr>
          <p:cNvPr id="9" name="Picture 8">
            <a:extLst>
              <a:ext uri="{FF2B5EF4-FFF2-40B4-BE49-F238E27FC236}">
                <a16:creationId xmlns:a16="http://schemas.microsoft.com/office/drawing/2014/main" id="{ED100CA8-2234-9027-78DF-BE72A3360ADD}"/>
              </a:ext>
            </a:extLst>
          </p:cNvPr>
          <p:cNvPicPr>
            <a:picLocks noChangeAspect="1"/>
          </p:cNvPicPr>
          <p:nvPr/>
        </p:nvPicPr>
        <p:blipFill>
          <a:blip r:embed="rId7"/>
          <a:stretch>
            <a:fillRect/>
          </a:stretch>
        </p:blipFill>
        <p:spPr>
          <a:xfrm>
            <a:off x="1459572" y="5848770"/>
            <a:ext cx="1006074" cy="971080"/>
          </a:xfrm>
          <a:prstGeom prst="rect">
            <a:avLst/>
          </a:prstGeom>
        </p:spPr>
      </p:pic>
      <p:pic>
        <p:nvPicPr>
          <p:cNvPr id="44" name="Video 43">
            <a:hlinkClick r:id="" action="ppaction://media"/>
            <a:extLst>
              <a:ext uri="{FF2B5EF4-FFF2-40B4-BE49-F238E27FC236}">
                <a16:creationId xmlns:a16="http://schemas.microsoft.com/office/drawing/2014/main" id="{1BBFF617-494F-CA3E-BF49-327813BD862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73775385"/>
      </p:ext>
    </p:extLst>
  </p:cSld>
  <p:clrMapOvr>
    <a:masterClrMapping/>
  </p:clrMapOvr>
  <mc:AlternateContent xmlns:mc="http://schemas.openxmlformats.org/markup-compatibility/2006">
    <mc:Choice xmlns:p14="http://schemas.microsoft.com/office/powerpoint/2010/main" Requires="p14">
      <p:transition spd="slow" p14:dur="2000" advTm="20601"/>
    </mc:Choice>
    <mc:Fallback>
      <p:transition spd="slow" advTm="20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4"/>
                </p:tgtEl>
              </p:cMediaNode>
            </p:video>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
                                        </p:tgtEl>
                                      </p:cBhvr>
                                    </p:cmd>
                                  </p:childTnLst>
                                </p:cTn>
                              </p:par>
                            </p:childTnLst>
                          </p:cTn>
                        </p:par>
                      </p:childTnLst>
                    </p:cTn>
                  </p:par>
                </p:childTnLst>
              </p:cTn>
              <p:nextCondLst>
                <p:cond evt="onClick" delay="0">
                  <p:tgtEl>
                    <p:spTgt spid="4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Freeform: Shape 11">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74879932-10C2-A68E-A862-7E30E1BE11CE}"/>
              </a:ext>
            </a:extLst>
          </p:cNvPr>
          <p:cNvSpPr txBox="1"/>
          <p:nvPr/>
        </p:nvSpPr>
        <p:spPr>
          <a:xfrm>
            <a:off x="1756099" y="396355"/>
            <a:ext cx="3183011" cy="830997"/>
          </a:xfrm>
          <a:prstGeom prst="rect">
            <a:avLst/>
          </a:prstGeom>
          <a:noFill/>
        </p:spPr>
        <p:txBody>
          <a:bodyPr wrap="square">
            <a:spAutoFit/>
          </a:bodyPr>
          <a:lstStyle/>
          <a:p>
            <a:pPr defTabSz="850392">
              <a:spcAft>
                <a:spcPts val="600"/>
              </a:spcAft>
            </a:pPr>
            <a:r>
              <a:rPr lang="en-AU" sz="4800" b="1" kern="1200" dirty="0">
                <a:solidFill>
                  <a:srgbClr val="2E78A1"/>
                </a:solidFill>
                <a:latin typeface="Times New Roman" panose="02020603050405020304" pitchFamily="18" charset="0"/>
                <a:ea typeface="+mn-ea"/>
                <a:cs typeface="Times New Roman" panose="02020603050405020304" pitchFamily="18" charset="0"/>
              </a:rPr>
              <a:t>Findings</a:t>
            </a:r>
            <a:r>
              <a:rPr lang="en-AU" sz="4000" b="1" kern="1200" dirty="0">
                <a:solidFill>
                  <a:srgbClr val="2E78A1"/>
                </a:solidFill>
                <a:latin typeface="Times New Roman" panose="02020603050405020304" pitchFamily="18" charset="0"/>
                <a:ea typeface="+mn-ea"/>
                <a:cs typeface="Times New Roman" panose="02020603050405020304" pitchFamily="18" charset="0"/>
              </a:rPr>
              <a:t> </a:t>
            </a:r>
            <a:endParaRPr lang="en-AU" sz="3600" dirty="0"/>
          </a:p>
        </p:txBody>
      </p:sp>
      <p:grpSp>
        <p:nvGrpSpPr>
          <p:cNvPr id="11" name="Group 10">
            <a:extLst>
              <a:ext uri="{FF2B5EF4-FFF2-40B4-BE49-F238E27FC236}">
                <a16:creationId xmlns:a16="http://schemas.microsoft.com/office/drawing/2014/main" id="{F864FB89-F1A3-491C-EAA6-C564C4861278}"/>
              </a:ext>
            </a:extLst>
          </p:cNvPr>
          <p:cNvGrpSpPr/>
          <p:nvPr/>
        </p:nvGrpSpPr>
        <p:grpSpPr>
          <a:xfrm rot="16669903">
            <a:off x="402097" y="261503"/>
            <a:ext cx="1374708" cy="1206468"/>
            <a:chOff x="689975" y="1977826"/>
            <a:chExt cx="2697959" cy="2382709"/>
          </a:xfrm>
        </p:grpSpPr>
        <p:pic>
          <p:nvPicPr>
            <p:cNvPr id="13" name="Picture 12" descr="A picture containing text, design, graphics, clipart&#10;&#10;Description automatically generated">
              <a:extLst>
                <a:ext uri="{FF2B5EF4-FFF2-40B4-BE49-F238E27FC236}">
                  <a16:creationId xmlns:a16="http://schemas.microsoft.com/office/drawing/2014/main" id="{93287024-B5F7-269A-EBE3-C1AD06EDFF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7500" b="50350" l="50993" r="88582">
                          <a14:foregroundMark x1="84539" y1="32250" x2="84539" y2="32250"/>
                          <a14:foregroundMark x1="88723" y1="29800" x2="88723" y2="29800"/>
                          <a14:foregroundMark x1="86596" y1="27500" x2="86596" y2="27500"/>
                          <a14:foregroundMark x1="81064" y1="38850" x2="81064" y2="38850"/>
                          <a14:foregroundMark x1="83404" y1="38400" x2="83404" y2="38400"/>
                          <a14:foregroundMark x1="63617" y1="40200" x2="63617" y2="40200"/>
                          <a14:foregroundMark x1="53546" y1="38000" x2="53546" y2="38000"/>
                          <a14:foregroundMark x1="50993" y1="37650" x2="50993" y2="37650"/>
                          <a14:foregroundMark x1="67234" y1="50350" x2="67234" y2="50350"/>
                        </a14:backgroundRemoval>
                      </a14:imgEffect>
                    </a14:imgLayer>
                  </a14:imgProps>
                </a:ext>
                <a:ext uri="{28A0092B-C50C-407E-A947-70E740481C1C}">
                  <a14:useLocalDpi xmlns:a14="http://schemas.microsoft.com/office/drawing/2010/main" val="0"/>
                </a:ext>
              </a:extLst>
            </a:blip>
            <a:srcRect l="48929" t="26025" r="8497" b="46893"/>
            <a:stretch/>
          </p:blipFill>
          <p:spPr>
            <a:xfrm rot="21150518">
              <a:off x="689975" y="1977826"/>
              <a:ext cx="2268091" cy="2046514"/>
            </a:xfrm>
            <a:prstGeom prst="rect">
              <a:avLst/>
            </a:prstGeom>
          </p:spPr>
        </p:pic>
        <p:pic>
          <p:nvPicPr>
            <p:cNvPr id="14" name="Picture 13" descr="A picture containing text, design, graphics, clipart&#10;&#10;Description automatically generated">
              <a:extLst>
                <a:ext uri="{FF2B5EF4-FFF2-40B4-BE49-F238E27FC236}">
                  <a16:creationId xmlns:a16="http://schemas.microsoft.com/office/drawing/2014/main" id="{FB551B1B-31C8-BD0D-7E28-1E11CC367E4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6500" b="44400" l="71348" r="89433">
                          <a14:foregroundMark x1="83050" y1="27300" x2="83050" y2="27300"/>
                          <a14:foregroundMark x1="84681" y1="26500" x2="84681" y2="26500"/>
                          <a14:foregroundMark x1="81489" y1="38750" x2="81489" y2="38750"/>
                          <a14:foregroundMark x1="80567" y1="36200" x2="80567" y2="36200"/>
                          <a14:foregroundMark x1="71418" y1="41850" x2="71418" y2="41850"/>
                          <a14:foregroundMark x1="75390" y1="44400" x2="75390" y2="44400"/>
                        </a14:backgroundRemoval>
                      </a14:imgEffect>
                    </a14:imgLayer>
                  </a14:imgProps>
                </a:ext>
                <a:ext uri="{28A0092B-C50C-407E-A947-70E740481C1C}">
                  <a14:useLocalDpi xmlns:a14="http://schemas.microsoft.com/office/drawing/2010/main" val="0"/>
                </a:ext>
              </a:extLst>
            </a:blip>
            <a:srcRect l="70881" t="26025" r="8497" b="54892"/>
            <a:stretch/>
          </p:blipFill>
          <p:spPr>
            <a:xfrm rot="902389">
              <a:off x="2289297" y="2918513"/>
              <a:ext cx="1098637" cy="1442022"/>
            </a:xfrm>
            <a:prstGeom prst="rect">
              <a:avLst/>
            </a:prstGeom>
          </p:spPr>
        </p:pic>
      </p:grpSp>
      <p:sp>
        <p:nvSpPr>
          <p:cNvPr id="83" name="Oval 82">
            <a:extLst>
              <a:ext uri="{FF2B5EF4-FFF2-40B4-BE49-F238E27FC236}">
                <a16:creationId xmlns:a16="http://schemas.microsoft.com/office/drawing/2014/main" id="{84DDF08E-077F-8860-2EB7-5946EDBBB7BE}"/>
              </a:ext>
            </a:extLst>
          </p:cNvPr>
          <p:cNvSpPr/>
          <p:nvPr/>
        </p:nvSpPr>
        <p:spPr>
          <a:xfrm>
            <a:off x="4475866" y="1825737"/>
            <a:ext cx="3464720" cy="3259130"/>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3" name="Group 62">
            <a:extLst>
              <a:ext uri="{FF2B5EF4-FFF2-40B4-BE49-F238E27FC236}">
                <a16:creationId xmlns:a16="http://schemas.microsoft.com/office/drawing/2014/main" id="{3CF5E438-F416-0111-0A71-0B0EFB28A26B}"/>
              </a:ext>
            </a:extLst>
          </p:cNvPr>
          <p:cNvGrpSpPr/>
          <p:nvPr/>
        </p:nvGrpSpPr>
        <p:grpSpPr>
          <a:xfrm>
            <a:off x="5056061" y="2435905"/>
            <a:ext cx="1006962" cy="2147951"/>
            <a:chOff x="542826" y="19945368"/>
            <a:chExt cx="1557965" cy="3500305"/>
          </a:xfrm>
        </p:grpSpPr>
        <p:sp>
          <p:nvSpPr>
            <p:cNvPr id="64" name="Oval 63">
              <a:extLst>
                <a:ext uri="{FF2B5EF4-FFF2-40B4-BE49-F238E27FC236}">
                  <a16:creationId xmlns:a16="http://schemas.microsoft.com/office/drawing/2014/main" id="{D0D363AF-2D73-1FD0-5747-CCF9F3FF4152}"/>
                </a:ext>
              </a:extLst>
            </p:cNvPr>
            <p:cNvSpPr/>
            <p:nvPr/>
          </p:nvSpPr>
          <p:spPr>
            <a:xfrm>
              <a:off x="985960" y="20273462"/>
              <a:ext cx="687475" cy="87187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0F323E06-75F2-76B2-5E69-8A17D4BAFF16}"/>
                </a:ext>
              </a:extLst>
            </p:cNvPr>
            <p:cNvSpPr/>
            <p:nvPr/>
          </p:nvSpPr>
          <p:spPr>
            <a:xfrm>
              <a:off x="961519" y="20693920"/>
              <a:ext cx="835926" cy="12380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6" name="Picture 65" descr="A picture containing text, graphics, graphic design, clipart&#10;&#10;Description automatically generated">
              <a:extLst>
                <a:ext uri="{FF2B5EF4-FFF2-40B4-BE49-F238E27FC236}">
                  <a16:creationId xmlns:a16="http://schemas.microsoft.com/office/drawing/2014/main" id="{868A6BB9-134E-95AD-1FBE-AC89C4EA717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00" t="16765" r="8029" b="16755"/>
            <a:stretch/>
          </p:blipFill>
          <p:spPr>
            <a:xfrm>
              <a:off x="542826" y="19945368"/>
              <a:ext cx="1557965" cy="3500305"/>
            </a:xfrm>
            <a:prstGeom prst="rect">
              <a:avLst/>
            </a:prstGeom>
          </p:spPr>
        </p:pic>
      </p:grpSp>
      <p:grpSp>
        <p:nvGrpSpPr>
          <p:cNvPr id="71" name="Group 70">
            <a:extLst>
              <a:ext uri="{FF2B5EF4-FFF2-40B4-BE49-F238E27FC236}">
                <a16:creationId xmlns:a16="http://schemas.microsoft.com/office/drawing/2014/main" id="{4EBD1D3D-6CC2-3C1E-B037-B565C84F67B9}"/>
              </a:ext>
            </a:extLst>
          </p:cNvPr>
          <p:cNvGrpSpPr/>
          <p:nvPr/>
        </p:nvGrpSpPr>
        <p:grpSpPr>
          <a:xfrm>
            <a:off x="6164198" y="2271892"/>
            <a:ext cx="1402761" cy="2311964"/>
            <a:chOff x="6393326" y="1938798"/>
            <a:chExt cx="2053988" cy="3709692"/>
          </a:xfrm>
        </p:grpSpPr>
        <p:pic>
          <p:nvPicPr>
            <p:cNvPr id="69" name="Picture 68" descr="A group of people with a brain&#10;&#10;Description automatically generated">
              <a:extLst>
                <a:ext uri="{FF2B5EF4-FFF2-40B4-BE49-F238E27FC236}">
                  <a16:creationId xmlns:a16="http://schemas.microsoft.com/office/drawing/2014/main" id="{C239D304-4770-76E8-840A-9C264918DDBB}"/>
                </a:ext>
              </a:extLst>
            </p:cNvPr>
            <p:cNvPicPr>
              <a:picLocks noChangeAspect="1"/>
            </p:cNvPicPr>
            <p:nvPr/>
          </p:nvPicPr>
          <p:blipFill rotWithShape="1">
            <a:blip r:embed="rId9">
              <a:extLst>
                <a:ext uri="{28A0092B-C50C-407E-A947-70E740481C1C}">
                  <a14:useLocalDpi xmlns:a14="http://schemas.microsoft.com/office/drawing/2010/main" val="0"/>
                </a:ext>
              </a:extLst>
            </a:blip>
            <a:srcRect l="48044" t="28301" r="3023" b="5455"/>
            <a:stretch/>
          </p:blipFill>
          <p:spPr>
            <a:xfrm>
              <a:off x="6393326" y="1938798"/>
              <a:ext cx="2053988" cy="3709692"/>
            </a:xfrm>
            <a:prstGeom prst="rect">
              <a:avLst/>
            </a:prstGeom>
          </p:spPr>
        </p:pic>
        <p:sp>
          <p:nvSpPr>
            <p:cNvPr id="70" name="Block Arc 69">
              <a:extLst>
                <a:ext uri="{FF2B5EF4-FFF2-40B4-BE49-F238E27FC236}">
                  <a16:creationId xmlns:a16="http://schemas.microsoft.com/office/drawing/2014/main" id="{8B4D5DF7-CA91-2235-FD4A-BB50C2D3DFE8}"/>
                </a:ext>
              </a:extLst>
            </p:cNvPr>
            <p:cNvSpPr/>
            <p:nvPr/>
          </p:nvSpPr>
          <p:spPr>
            <a:xfrm rot="10800000">
              <a:off x="7231177" y="2705099"/>
              <a:ext cx="350721" cy="18097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pic>
        <p:nvPicPr>
          <p:cNvPr id="73" name="Picture 72">
            <a:extLst>
              <a:ext uri="{FF2B5EF4-FFF2-40B4-BE49-F238E27FC236}">
                <a16:creationId xmlns:a16="http://schemas.microsoft.com/office/drawing/2014/main" id="{D5D935CB-79B4-2359-FFE0-0FAF5B0EE478}"/>
              </a:ext>
            </a:extLst>
          </p:cNvPr>
          <p:cNvPicPr>
            <a:picLocks noChangeAspect="1"/>
          </p:cNvPicPr>
          <p:nvPr/>
        </p:nvPicPr>
        <p:blipFill rotWithShape="1">
          <a:blip r:embed="rId10"/>
          <a:srcRect l="25449" b="31306"/>
          <a:stretch/>
        </p:blipFill>
        <p:spPr>
          <a:xfrm rot="19715445">
            <a:off x="6286738" y="2018669"/>
            <a:ext cx="396440" cy="556006"/>
          </a:xfrm>
          <a:prstGeom prst="rect">
            <a:avLst/>
          </a:prstGeom>
        </p:spPr>
      </p:pic>
      <p:pic>
        <p:nvPicPr>
          <p:cNvPr id="87" name="Picture 86" descr="A group of arrows pointing to the right&#10;&#10;Description automatically generated">
            <a:extLst>
              <a:ext uri="{FF2B5EF4-FFF2-40B4-BE49-F238E27FC236}">
                <a16:creationId xmlns:a16="http://schemas.microsoft.com/office/drawing/2014/main" id="{22F6A4CF-0789-6109-E061-E50C6298A8BD}"/>
              </a:ext>
            </a:extLst>
          </p:cNvPr>
          <p:cNvPicPr>
            <a:picLocks noChangeAspect="1"/>
          </p:cNvPicPr>
          <p:nvPr/>
        </p:nvPicPr>
        <p:blipFill rotWithShape="1">
          <a:blip r:embed="rId11">
            <a:alphaModFix amt="50000"/>
            <a:extLst>
              <a:ext uri="{28A0092B-C50C-407E-A947-70E740481C1C}">
                <a14:useLocalDpi xmlns:a14="http://schemas.microsoft.com/office/drawing/2010/main" val="0"/>
              </a:ext>
            </a:extLst>
          </a:blip>
          <a:srcRect l="5120" t="61545" r="43078" b="13620"/>
          <a:stretch/>
        </p:blipFill>
        <p:spPr>
          <a:xfrm rot="1121676">
            <a:off x="6764087" y="958112"/>
            <a:ext cx="2504548" cy="1703170"/>
          </a:xfrm>
          <a:prstGeom prst="rect">
            <a:avLst/>
          </a:prstGeom>
          <a:noFill/>
        </p:spPr>
      </p:pic>
      <p:pic>
        <p:nvPicPr>
          <p:cNvPr id="88" name="Picture 87" descr="A group of arrows pointing to the right&#10;&#10;Description automatically generated">
            <a:extLst>
              <a:ext uri="{FF2B5EF4-FFF2-40B4-BE49-F238E27FC236}">
                <a16:creationId xmlns:a16="http://schemas.microsoft.com/office/drawing/2014/main" id="{03C970B5-0A75-410C-8EC4-BA6CB75B7EB2}"/>
              </a:ext>
            </a:extLst>
          </p:cNvPr>
          <p:cNvPicPr>
            <a:picLocks noChangeAspect="1"/>
          </p:cNvPicPr>
          <p:nvPr/>
        </p:nvPicPr>
        <p:blipFill rotWithShape="1">
          <a:blip r:embed="rId12">
            <a:alphaModFix amt="50000"/>
            <a:extLst>
              <a:ext uri="{BEBA8EAE-BF5A-486C-A8C5-ECC9F3942E4B}">
                <a14:imgProps xmlns:a14="http://schemas.microsoft.com/office/drawing/2010/main">
                  <a14:imgLayer r:embed="rId13">
                    <a14:imgEffect>
                      <a14:backgroundRemoval t="41350" b="62250" l="50284" r="89645">
                        <a14:foregroundMark x1="72270" y1="42250" x2="72270" y2="42250"/>
                        <a14:foregroundMark x1="75532" y1="41350" x2="75532" y2="41350"/>
                        <a14:foregroundMark x1="89787" y1="47300" x2="89787" y2="47300"/>
                        <a14:foregroundMark x1="51844" y1="54450" x2="51844" y2="54450"/>
                        <a14:foregroundMark x1="50284" y1="53650" x2="50284" y2="53650"/>
                      </a14:backgroundRemoval>
                    </a14:imgEffect>
                  </a14:imgLayer>
                </a14:imgProps>
              </a:ext>
              <a:ext uri="{28A0092B-C50C-407E-A947-70E740481C1C}">
                <a14:useLocalDpi xmlns:a14="http://schemas.microsoft.com/office/drawing/2010/main" val="0"/>
              </a:ext>
            </a:extLst>
          </a:blip>
          <a:srcRect l="47670" t="41093" r="5672" b="35382"/>
          <a:stretch/>
        </p:blipFill>
        <p:spPr>
          <a:xfrm rot="5120810">
            <a:off x="7435707" y="3685963"/>
            <a:ext cx="2255865" cy="1613329"/>
          </a:xfrm>
          <a:prstGeom prst="rect">
            <a:avLst/>
          </a:prstGeom>
        </p:spPr>
      </p:pic>
      <p:pic>
        <p:nvPicPr>
          <p:cNvPr id="89" name="Picture 88" descr="A group of arrows pointing to the right&#10;&#10;Description automatically generated">
            <a:extLst>
              <a:ext uri="{FF2B5EF4-FFF2-40B4-BE49-F238E27FC236}">
                <a16:creationId xmlns:a16="http://schemas.microsoft.com/office/drawing/2014/main" id="{2CE92114-D4C9-65E6-FA74-3C8D76C490D4}"/>
              </a:ext>
            </a:extLst>
          </p:cNvPr>
          <p:cNvPicPr>
            <a:picLocks noChangeAspect="1"/>
          </p:cNvPicPr>
          <p:nvPr/>
        </p:nvPicPr>
        <p:blipFill rotWithShape="1">
          <a:blip r:embed="rId14">
            <a:alphaModFix amt="50000"/>
            <a:extLst>
              <a:ext uri="{BEBA8EAE-BF5A-486C-A8C5-ECC9F3942E4B}">
                <a14:imgProps xmlns:a14="http://schemas.microsoft.com/office/drawing/2010/main">
                  <a14:imgLayer r:embed="rId13">
                    <a14:imgEffect>
                      <a14:backgroundRemoval t="32000" b="55300" l="12270" r="55248">
                        <a14:foregroundMark x1="52411" y1="38800" x2="52411" y2="38800"/>
                        <a14:foregroundMark x1="53759" y1="39650" x2="53759" y2="39650"/>
                        <a14:foregroundMark x1="55319" y1="40950" x2="55319" y2="40950"/>
                        <a14:foregroundMark x1="25177" y1="55300" x2="25177" y2="55300"/>
                      </a14:backgroundRemoval>
                    </a14:imgEffect>
                  </a14:imgLayer>
                </a14:imgProps>
              </a:ext>
              <a:ext uri="{28A0092B-C50C-407E-A947-70E740481C1C}">
                <a14:useLocalDpi xmlns:a14="http://schemas.microsoft.com/office/drawing/2010/main" val="0"/>
              </a:ext>
            </a:extLst>
          </a:blip>
          <a:srcRect l="7565" t="29131" r="43386" b="42025"/>
          <a:stretch/>
        </p:blipFill>
        <p:spPr>
          <a:xfrm rot="13344024">
            <a:off x="3314106" y="4362822"/>
            <a:ext cx="2371472" cy="1978119"/>
          </a:xfrm>
          <a:prstGeom prst="rect">
            <a:avLst/>
          </a:prstGeom>
        </p:spPr>
      </p:pic>
      <p:pic>
        <p:nvPicPr>
          <p:cNvPr id="90" name="Picture 89" descr="A group of arrows pointing to the right&#10;&#10;Description automatically generated">
            <a:extLst>
              <a:ext uri="{FF2B5EF4-FFF2-40B4-BE49-F238E27FC236}">
                <a16:creationId xmlns:a16="http://schemas.microsoft.com/office/drawing/2014/main" id="{4704E7BD-100A-773A-B89D-224DE723221A}"/>
              </a:ext>
            </a:extLst>
          </p:cNvPr>
          <p:cNvPicPr>
            <a:picLocks noChangeAspect="1"/>
          </p:cNvPicPr>
          <p:nvPr/>
        </p:nvPicPr>
        <p:blipFill rotWithShape="1">
          <a:blip r:embed="rId11">
            <a:alphaModFix amt="50000"/>
            <a:extLst>
              <a:ext uri="{28A0092B-C50C-407E-A947-70E740481C1C}">
                <a14:useLocalDpi xmlns:a14="http://schemas.microsoft.com/office/drawing/2010/main" val="0"/>
              </a:ext>
            </a:extLst>
          </a:blip>
          <a:srcRect r="46010" b="72735"/>
          <a:stretch/>
        </p:blipFill>
        <p:spPr>
          <a:xfrm rot="15024206">
            <a:off x="2517540" y="2447560"/>
            <a:ext cx="2257369" cy="1616990"/>
          </a:xfrm>
          <a:prstGeom prst="rect">
            <a:avLst/>
          </a:prstGeom>
        </p:spPr>
      </p:pic>
      <p:sp>
        <p:nvSpPr>
          <p:cNvPr id="76" name="TextBox 75">
            <a:extLst>
              <a:ext uri="{FF2B5EF4-FFF2-40B4-BE49-F238E27FC236}">
                <a16:creationId xmlns:a16="http://schemas.microsoft.com/office/drawing/2014/main" id="{53B13E31-1D93-F87B-538A-25A02F6D3CEC}"/>
              </a:ext>
            </a:extLst>
          </p:cNvPr>
          <p:cNvSpPr txBox="1"/>
          <p:nvPr/>
        </p:nvSpPr>
        <p:spPr>
          <a:xfrm>
            <a:off x="1403248" y="1694923"/>
            <a:ext cx="2592425" cy="1200329"/>
          </a:xfrm>
          <a:prstGeom prst="rect">
            <a:avLst/>
          </a:prstGeom>
          <a:solidFill>
            <a:schemeClr val="bg1"/>
          </a:solidFill>
          <a:ln w="25400">
            <a:solidFill>
              <a:srgbClr val="B63C79"/>
            </a:solidFill>
          </a:ln>
        </p:spPr>
        <p:txBody>
          <a:bodyPr wrap="square">
            <a:spAutoFit/>
          </a:bodyPr>
          <a:lstStyle/>
          <a:p>
            <a:pPr algn="ctr"/>
            <a:r>
              <a:rPr lang="en-AU" sz="2400" b="1" i="1" dirty="0">
                <a:solidFill>
                  <a:srgbClr val="B63C79"/>
                </a:solidFill>
                <a:effectLst/>
                <a:latin typeface="Times New Roman" panose="02020603050405020304" pitchFamily="18" charset="0"/>
                <a:ea typeface="Calibri" panose="020F0502020204030204" pitchFamily="34" charset="0"/>
                <a:cs typeface="Times New Roman" panose="02020603050405020304" pitchFamily="18" charset="0"/>
              </a:rPr>
              <a:t>PrEP </a:t>
            </a:r>
            <a:r>
              <a:rPr lang="en-AU" sz="2400" b="1" i="1" dirty="0">
                <a:solidFill>
                  <a:srgbClr val="B63C79"/>
                </a:solidFill>
                <a:latin typeface="Times New Roman" panose="02020603050405020304" pitchFamily="18" charset="0"/>
                <a:cs typeface="Times New Roman" panose="02020603050405020304" pitchFamily="18" charset="0"/>
              </a:rPr>
              <a:t>knowledge, attitudes, &amp; risk perceptions</a:t>
            </a:r>
          </a:p>
        </p:txBody>
      </p:sp>
      <p:sp>
        <p:nvSpPr>
          <p:cNvPr id="80" name="TextBox 79">
            <a:extLst>
              <a:ext uri="{FF2B5EF4-FFF2-40B4-BE49-F238E27FC236}">
                <a16:creationId xmlns:a16="http://schemas.microsoft.com/office/drawing/2014/main" id="{550C0868-0D1D-18A3-E83F-8A61CF488B2A}"/>
              </a:ext>
            </a:extLst>
          </p:cNvPr>
          <p:cNvSpPr txBox="1"/>
          <p:nvPr/>
        </p:nvSpPr>
        <p:spPr>
          <a:xfrm>
            <a:off x="1403235" y="4441195"/>
            <a:ext cx="2421393" cy="1200329"/>
          </a:xfrm>
          <a:prstGeom prst="rect">
            <a:avLst/>
          </a:prstGeom>
          <a:solidFill>
            <a:schemeClr val="bg1"/>
          </a:solidFill>
          <a:ln w="25400">
            <a:solidFill>
              <a:srgbClr val="6D3AA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1" i="1" dirty="0">
                <a:solidFill>
                  <a:srgbClr val="6D3AA0"/>
                </a:solidFill>
                <a:latin typeface="Times New Roman" panose="02020603050405020304" pitchFamily="18" charset="0"/>
                <a:cs typeface="Times New Roman" panose="02020603050405020304" pitchFamily="18" charset="0"/>
              </a:rPr>
              <a:t>Attitudes &amp; perceptions of family &amp; society</a:t>
            </a:r>
          </a:p>
        </p:txBody>
      </p:sp>
      <p:sp>
        <p:nvSpPr>
          <p:cNvPr id="78" name="TextBox 77">
            <a:extLst>
              <a:ext uri="{FF2B5EF4-FFF2-40B4-BE49-F238E27FC236}">
                <a16:creationId xmlns:a16="http://schemas.microsoft.com/office/drawing/2014/main" id="{E80B49EA-B75B-ACB0-53BB-0955B6BD786F}"/>
              </a:ext>
            </a:extLst>
          </p:cNvPr>
          <p:cNvSpPr txBox="1"/>
          <p:nvPr/>
        </p:nvSpPr>
        <p:spPr>
          <a:xfrm>
            <a:off x="8403533" y="1361120"/>
            <a:ext cx="3121819" cy="1200329"/>
          </a:xfrm>
          <a:prstGeom prst="rect">
            <a:avLst/>
          </a:prstGeom>
          <a:solidFill>
            <a:schemeClr val="bg1"/>
          </a:solidFill>
          <a:ln w="25400">
            <a:solidFill>
              <a:srgbClr val="2E78A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1" i="1" dirty="0">
                <a:solidFill>
                  <a:srgbClr val="2B6F95"/>
                </a:solidFill>
                <a:latin typeface="Times New Roman" panose="02020603050405020304" pitchFamily="18" charset="0"/>
                <a:cs typeface="Times New Roman" panose="02020603050405020304" pitchFamily="18" charset="0"/>
              </a:rPr>
              <a:t>Stigma can prevent uptake but use results in personal agency</a:t>
            </a:r>
          </a:p>
        </p:txBody>
      </p:sp>
      <p:sp>
        <p:nvSpPr>
          <p:cNvPr id="82" name="TextBox 81">
            <a:extLst>
              <a:ext uri="{FF2B5EF4-FFF2-40B4-BE49-F238E27FC236}">
                <a16:creationId xmlns:a16="http://schemas.microsoft.com/office/drawing/2014/main" id="{DC2CD9E8-FAFD-B78C-E776-5BCB0416F014}"/>
              </a:ext>
            </a:extLst>
          </p:cNvPr>
          <p:cNvSpPr txBox="1"/>
          <p:nvPr/>
        </p:nvSpPr>
        <p:spPr>
          <a:xfrm>
            <a:off x="8060633" y="4751716"/>
            <a:ext cx="3464719" cy="1200329"/>
          </a:xfrm>
          <a:prstGeom prst="rect">
            <a:avLst/>
          </a:prstGeom>
          <a:solidFill>
            <a:schemeClr val="bg1"/>
          </a:solidFill>
          <a:ln w="25400">
            <a:solidFill>
              <a:srgbClr val="006666"/>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1" i="1" dirty="0">
                <a:solidFill>
                  <a:srgbClr val="006666"/>
                </a:solidFill>
                <a:effectLst/>
                <a:latin typeface="Times New Roman" panose="02020603050405020304" pitchFamily="18" charset="0"/>
                <a:ea typeface="Calibri" panose="020F0502020204030204" pitchFamily="34" charset="0"/>
                <a:cs typeface="Times New Roman" panose="02020603050405020304" pitchFamily="18" charset="0"/>
              </a:rPr>
              <a:t>Healthcare systems &amp; healthcare provider (HCP) mistrust</a:t>
            </a:r>
            <a:endParaRPr lang="en-AU" sz="2400" b="1" i="1" dirty="0">
              <a:solidFill>
                <a:srgbClr val="006666"/>
              </a:solidFill>
              <a:latin typeface="Times New Roman" panose="02020603050405020304" pitchFamily="18" charset="0"/>
              <a:cs typeface="Times New Roman" panose="02020603050405020304" pitchFamily="18" charset="0"/>
            </a:endParaRPr>
          </a:p>
        </p:txBody>
      </p:sp>
      <p:pic>
        <p:nvPicPr>
          <p:cNvPr id="91" name="Picture 90">
            <a:extLst>
              <a:ext uri="{FF2B5EF4-FFF2-40B4-BE49-F238E27FC236}">
                <a16:creationId xmlns:a16="http://schemas.microsoft.com/office/drawing/2014/main" id="{E80DBE56-C680-33CE-F890-7161804362B9}"/>
              </a:ext>
            </a:extLst>
          </p:cNvPr>
          <p:cNvPicPr>
            <a:picLocks noChangeAspect="1"/>
          </p:cNvPicPr>
          <p:nvPr/>
        </p:nvPicPr>
        <p:blipFill rotWithShape="1">
          <a:blip r:embed="rId10"/>
          <a:srcRect l="25449" b="31306"/>
          <a:stretch/>
        </p:blipFill>
        <p:spPr>
          <a:xfrm rot="16200000">
            <a:off x="4890224" y="3874055"/>
            <a:ext cx="396440" cy="556006"/>
          </a:xfrm>
          <a:prstGeom prst="rect">
            <a:avLst/>
          </a:prstGeom>
        </p:spPr>
      </p:pic>
      <p:pic>
        <p:nvPicPr>
          <p:cNvPr id="40" name="Video 39">
            <a:hlinkClick r:id="" action="ppaction://media"/>
            <a:extLst>
              <a:ext uri="{FF2B5EF4-FFF2-40B4-BE49-F238E27FC236}">
                <a16:creationId xmlns:a16="http://schemas.microsoft.com/office/drawing/2014/main" id="{80EFF2BA-B8B8-DE0B-5E95-1F3F058524C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67528995"/>
      </p:ext>
    </p:extLst>
  </p:cSld>
  <p:clrMapOvr>
    <a:masterClrMapping/>
  </p:clrMapOvr>
  <mc:AlternateContent xmlns:mc="http://schemas.openxmlformats.org/markup-compatibility/2006">
    <mc:Choice xmlns:p14="http://schemas.microsoft.com/office/powerpoint/2010/main" Requires="p14">
      <p:transition spd="slow" p14:dur="2000" advTm="125927"/>
    </mc:Choice>
    <mc:Fallback>
      <p:transition spd="slow" advTm="125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0"/>
                </p:tgtEl>
              </p:cMediaNode>
            </p:video>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0"/>
                                        </p:tgtEl>
                                      </p:cBhvr>
                                    </p:cmd>
                                  </p:childTnLst>
                                </p:cTn>
                              </p:par>
                            </p:childTnLst>
                          </p:cTn>
                        </p:par>
                      </p:childTnLst>
                    </p:cTn>
                  </p:par>
                </p:childTnLst>
              </p:cTn>
              <p:nextCondLst>
                <p:cond evt="onClick" delay="0">
                  <p:tgtEl>
                    <p:spTgt spid="4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Freeform: Shape 11">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74879932-10C2-A68E-A862-7E30E1BE11CE}"/>
              </a:ext>
            </a:extLst>
          </p:cNvPr>
          <p:cNvSpPr txBox="1"/>
          <p:nvPr/>
        </p:nvSpPr>
        <p:spPr>
          <a:xfrm>
            <a:off x="1730149" y="1061331"/>
            <a:ext cx="3183011" cy="830997"/>
          </a:xfrm>
          <a:prstGeom prst="rect">
            <a:avLst/>
          </a:prstGeom>
          <a:noFill/>
        </p:spPr>
        <p:txBody>
          <a:bodyPr wrap="square">
            <a:spAutoFit/>
          </a:bodyPr>
          <a:lstStyle/>
          <a:p>
            <a:pPr defTabSz="850392">
              <a:spcAft>
                <a:spcPts val="600"/>
              </a:spcAft>
            </a:pPr>
            <a:r>
              <a:rPr lang="en-AU" sz="4800" b="1" dirty="0">
                <a:solidFill>
                  <a:srgbClr val="2E78A1"/>
                </a:solidFill>
                <a:latin typeface="Times New Roman" panose="02020603050405020304" pitchFamily="18" charset="0"/>
                <a:cs typeface="Times New Roman" panose="02020603050405020304" pitchFamily="18" charset="0"/>
              </a:rPr>
              <a:t>Key points</a:t>
            </a:r>
            <a:endParaRPr lang="en-AU" sz="4800" dirty="0"/>
          </a:p>
        </p:txBody>
      </p:sp>
      <p:grpSp>
        <p:nvGrpSpPr>
          <p:cNvPr id="11" name="Group 10">
            <a:extLst>
              <a:ext uri="{FF2B5EF4-FFF2-40B4-BE49-F238E27FC236}">
                <a16:creationId xmlns:a16="http://schemas.microsoft.com/office/drawing/2014/main" id="{F864FB89-F1A3-491C-EAA6-C564C4861278}"/>
              </a:ext>
            </a:extLst>
          </p:cNvPr>
          <p:cNvGrpSpPr/>
          <p:nvPr/>
        </p:nvGrpSpPr>
        <p:grpSpPr>
          <a:xfrm rot="16641567">
            <a:off x="335386" y="390674"/>
            <a:ext cx="1627303" cy="1472618"/>
            <a:chOff x="689975" y="1977826"/>
            <a:chExt cx="2697959" cy="2382709"/>
          </a:xfrm>
        </p:grpSpPr>
        <p:pic>
          <p:nvPicPr>
            <p:cNvPr id="13" name="Picture 12" descr="A picture containing text, design, graphics, clipart&#10;&#10;Description automatically generated">
              <a:extLst>
                <a:ext uri="{FF2B5EF4-FFF2-40B4-BE49-F238E27FC236}">
                  <a16:creationId xmlns:a16="http://schemas.microsoft.com/office/drawing/2014/main" id="{93287024-B5F7-269A-EBE3-C1AD06EDFF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7500" b="50350" l="50993" r="88582">
                          <a14:foregroundMark x1="84539" y1="32250" x2="84539" y2="32250"/>
                          <a14:foregroundMark x1="88723" y1="29800" x2="88723" y2="29800"/>
                          <a14:foregroundMark x1="86596" y1="27500" x2="86596" y2="27500"/>
                          <a14:foregroundMark x1="81064" y1="38850" x2="81064" y2="38850"/>
                          <a14:foregroundMark x1="83404" y1="38400" x2="83404" y2="38400"/>
                          <a14:foregroundMark x1="63617" y1="40200" x2="63617" y2="40200"/>
                          <a14:foregroundMark x1="53546" y1="38000" x2="53546" y2="38000"/>
                          <a14:foregroundMark x1="50993" y1="37650" x2="50993" y2="37650"/>
                          <a14:foregroundMark x1="67234" y1="50350" x2="67234" y2="50350"/>
                        </a14:backgroundRemoval>
                      </a14:imgEffect>
                    </a14:imgLayer>
                  </a14:imgProps>
                </a:ext>
                <a:ext uri="{28A0092B-C50C-407E-A947-70E740481C1C}">
                  <a14:useLocalDpi xmlns:a14="http://schemas.microsoft.com/office/drawing/2010/main" val="0"/>
                </a:ext>
              </a:extLst>
            </a:blip>
            <a:srcRect l="48929" t="26025" r="8497" b="46893"/>
            <a:stretch/>
          </p:blipFill>
          <p:spPr>
            <a:xfrm rot="21150518">
              <a:off x="689975" y="1977826"/>
              <a:ext cx="2268091" cy="2046514"/>
            </a:xfrm>
            <a:prstGeom prst="rect">
              <a:avLst/>
            </a:prstGeom>
          </p:spPr>
        </p:pic>
        <p:pic>
          <p:nvPicPr>
            <p:cNvPr id="14" name="Picture 13" descr="A picture containing text, design, graphics, clipart&#10;&#10;Description automatically generated">
              <a:extLst>
                <a:ext uri="{FF2B5EF4-FFF2-40B4-BE49-F238E27FC236}">
                  <a16:creationId xmlns:a16="http://schemas.microsoft.com/office/drawing/2014/main" id="{FB551B1B-31C8-BD0D-7E28-1E11CC367E4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6500" b="44400" l="71348" r="89433">
                          <a14:foregroundMark x1="83050" y1="27300" x2="83050" y2="27300"/>
                          <a14:foregroundMark x1="84681" y1="26500" x2="84681" y2="26500"/>
                          <a14:foregroundMark x1="81489" y1="38750" x2="81489" y2="38750"/>
                          <a14:foregroundMark x1="80567" y1="36200" x2="80567" y2="36200"/>
                          <a14:foregroundMark x1="71418" y1="41850" x2="71418" y2="41850"/>
                          <a14:foregroundMark x1="75390" y1="44400" x2="75390" y2="44400"/>
                        </a14:backgroundRemoval>
                      </a14:imgEffect>
                    </a14:imgLayer>
                  </a14:imgProps>
                </a:ext>
                <a:ext uri="{28A0092B-C50C-407E-A947-70E740481C1C}">
                  <a14:useLocalDpi xmlns:a14="http://schemas.microsoft.com/office/drawing/2010/main" val="0"/>
                </a:ext>
              </a:extLst>
            </a:blip>
            <a:srcRect l="70881" t="26025" r="8497" b="54892"/>
            <a:stretch/>
          </p:blipFill>
          <p:spPr>
            <a:xfrm rot="902389">
              <a:off x="2289297" y="2918513"/>
              <a:ext cx="1098637" cy="1442022"/>
            </a:xfrm>
            <a:prstGeom prst="rect">
              <a:avLst/>
            </a:prstGeom>
          </p:spPr>
        </p:pic>
      </p:grpSp>
      <p:sp>
        <p:nvSpPr>
          <p:cNvPr id="3" name="TextBox 2">
            <a:extLst>
              <a:ext uri="{FF2B5EF4-FFF2-40B4-BE49-F238E27FC236}">
                <a16:creationId xmlns:a16="http://schemas.microsoft.com/office/drawing/2014/main" id="{FB1BA871-F417-8165-B6E5-0D117A9E2200}"/>
              </a:ext>
            </a:extLst>
          </p:cNvPr>
          <p:cNvSpPr txBox="1"/>
          <p:nvPr/>
        </p:nvSpPr>
        <p:spPr>
          <a:xfrm>
            <a:off x="1730149" y="2164169"/>
            <a:ext cx="9814796" cy="3370153"/>
          </a:xfrm>
          <a:prstGeom prst="rect">
            <a:avLst/>
          </a:prstGeom>
          <a:noFill/>
        </p:spPr>
        <p:txBody>
          <a:bodyPr wrap="square">
            <a:spAutoFit/>
          </a:bodyPr>
          <a:lstStyle/>
          <a:p>
            <a:pPr marL="285750" indent="-285750">
              <a:spcAft>
                <a:spcPts val="1800"/>
              </a:spcAft>
              <a:buFont typeface="Arial" panose="020B0604020202020204" pitchFamily="34" charset="0"/>
              <a:buChar char="•"/>
            </a:pPr>
            <a:r>
              <a:rPr lang="en-AU" sz="2800" dirty="0">
                <a:latin typeface="Calibri" panose="020F0502020204030204" pitchFamily="34" charset="0"/>
                <a:ea typeface="Calibri" panose="020F0502020204030204" pitchFamily="34" charset="0"/>
                <a:cs typeface="Times New Roman" panose="02020603050405020304" pitchFamily="18" charset="0"/>
              </a:rPr>
              <a:t>Improve awareness and knowledge of PrEP</a:t>
            </a:r>
          </a:p>
          <a:p>
            <a:pPr marL="285750" indent="-285750">
              <a:spcAft>
                <a:spcPts val="1800"/>
              </a:spcAft>
              <a:buFont typeface="Arial" panose="020B0604020202020204" pitchFamily="34" charset="0"/>
              <a:buChar char="•"/>
            </a:pPr>
            <a:r>
              <a:rPr lang="en-AU" sz="2800" dirty="0">
                <a:latin typeface="Calibri" panose="020F0502020204030204" pitchFamily="34" charset="0"/>
                <a:ea typeface="Calibri" panose="020F0502020204030204" pitchFamily="34" charset="0"/>
                <a:cs typeface="Times New Roman" panose="02020603050405020304" pitchFamily="18" charset="0"/>
              </a:rPr>
              <a:t>Normalise use as a positive sexual health choice</a:t>
            </a:r>
          </a:p>
          <a:p>
            <a:pPr marL="285750" indent="-285750">
              <a:spcAft>
                <a:spcPts val="1800"/>
              </a:spcAft>
              <a:buFont typeface="Arial" panose="020B0604020202020204" pitchFamily="34" charset="0"/>
              <a:buChar char="•"/>
            </a:pPr>
            <a:r>
              <a:rPr lang="en-AU" sz="2800" dirty="0">
                <a:latin typeface="Calibri" panose="020F0502020204030204" pitchFamily="34" charset="0"/>
                <a:ea typeface="Calibri" panose="020F0502020204030204" pitchFamily="34" charset="0"/>
                <a:cs typeface="Times New Roman" panose="02020603050405020304" pitchFamily="18" charset="0"/>
              </a:rPr>
              <a:t>N</a:t>
            </a:r>
            <a:r>
              <a:rPr lang="en-AU" sz="2800" dirty="0">
                <a:effectLst/>
                <a:latin typeface="Calibri" panose="020F0502020204030204" pitchFamily="34" charset="0"/>
                <a:ea typeface="Calibri" panose="020F0502020204030204" pitchFamily="34" charset="0"/>
                <a:cs typeface="Times New Roman" panose="02020603050405020304" pitchFamily="18" charset="0"/>
              </a:rPr>
              <a:t>eed to consider impact of family, partners, the community and the healthcare system PrEP uptake and use</a:t>
            </a:r>
          </a:p>
          <a:p>
            <a:pPr marL="285750" indent="-285750">
              <a:spcAft>
                <a:spcPts val="1800"/>
              </a:spcAft>
              <a:buFont typeface="Arial" panose="020B0604020202020204" pitchFamily="34" charset="0"/>
              <a:buChar char="•"/>
            </a:pPr>
            <a:r>
              <a:rPr lang="en-AU" sz="2800" dirty="0">
                <a:latin typeface="Calibri" panose="020F0502020204030204" pitchFamily="34" charset="0"/>
                <a:ea typeface="Calibri" panose="020F0502020204030204" pitchFamily="34" charset="0"/>
                <a:cs typeface="Times New Roman" panose="02020603050405020304" pitchFamily="18" charset="0"/>
              </a:rPr>
              <a:t>T</a:t>
            </a:r>
            <a:r>
              <a:rPr lang="en-AU" sz="2800" dirty="0">
                <a:effectLst/>
                <a:latin typeface="Calibri" panose="020F0502020204030204" pitchFamily="34" charset="0"/>
                <a:ea typeface="Calibri" panose="020F0502020204030204" pitchFamily="34" charset="0"/>
                <a:cs typeface="Times New Roman" panose="02020603050405020304" pitchFamily="18" charset="0"/>
              </a:rPr>
              <a:t>ailoring HIV and PrEP services will help increase equitable engagement</a:t>
            </a:r>
          </a:p>
        </p:txBody>
      </p:sp>
      <p:pic>
        <p:nvPicPr>
          <p:cNvPr id="34" name="Video 33">
            <a:hlinkClick r:id="" action="ppaction://media"/>
            <a:extLst>
              <a:ext uri="{FF2B5EF4-FFF2-40B4-BE49-F238E27FC236}">
                <a16:creationId xmlns:a16="http://schemas.microsoft.com/office/drawing/2014/main" id="{DF7F28C6-4953-9F84-7B99-911922654B4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84968237"/>
      </p:ext>
    </p:extLst>
  </p:cSld>
  <p:clrMapOvr>
    <a:masterClrMapping/>
  </p:clrMapOvr>
  <mc:AlternateContent xmlns:mc="http://schemas.openxmlformats.org/markup-compatibility/2006">
    <mc:Choice xmlns:p14="http://schemas.microsoft.com/office/powerpoint/2010/main" Requires="p14">
      <p:transition spd="slow" p14:dur="2000" advTm="31154"/>
    </mc:Choice>
    <mc:Fallback>
      <p:transition spd="slow" advTm="31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7290</TotalTime>
  <Words>696</Words>
  <Application>Microsoft Office PowerPoint</Application>
  <PresentationFormat>Widescreen</PresentationFormat>
  <Paragraphs>23</Paragraphs>
  <Slides>3</Slides>
  <Notes>3</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Times New Roman</vt:lpstr>
      <vt:lpstr>Office Theme</vt:lpstr>
      <vt:lpstr>Barriers and Facilitators to PrEP use among young people under the age of 24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Barriers and Facilitators to PrEP use among young people under the age of 24</dc:title>
  <dc:creator>Sarah Warzywoda</dc:creator>
  <cp:lastModifiedBy>Maker</cp:lastModifiedBy>
  <cp:revision>3</cp:revision>
  <dcterms:created xsi:type="dcterms:W3CDTF">2023-07-07T00:25:23Z</dcterms:created>
  <dcterms:modified xsi:type="dcterms:W3CDTF">2023-07-13T09:31:02Z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2023-07-07T01:50:01Z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6128c9ff-4988-4655-b9e4-b85762bfa52f</vt:lpwstr>
  </property>
  <property fmtid="{D5CDD505-2E9C-101B-9397-08002B2CF9AE}" pid="8" name="MSIP_Label_0f488380-630a-4f55-a077-a19445e3f360_ContentBits">
    <vt:lpwstr>0</vt:lpwstr>
  </property>
</Properties>
</file>