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6"/>
  </p:notesMasterIdLst>
  <p:sldIdLst>
    <p:sldId id="256" r:id="rId2"/>
    <p:sldId id="257"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D93"/>
    <a:srgbClr val="720F14"/>
    <a:srgbClr val="FFFFFF"/>
    <a:srgbClr val="5B0B0F"/>
    <a:srgbClr val="5C0B0F"/>
    <a:srgbClr val="320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9869" autoAdjust="0"/>
  </p:normalViewPr>
  <p:slideViewPr>
    <p:cSldViewPr snapToGrid="0">
      <p:cViewPr varScale="1">
        <p:scale>
          <a:sx n="49" d="100"/>
          <a:sy n="49" d="100"/>
        </p:scale>
        <p:origin x="195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C7E95-7166-47DB-B8AD-DA96EEF8EE65}" type="datetimeFigureOut">
              <a:rPr lang="en-AU" smtClean="0"/>
              <a:t>8/07/2023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FF2F5-3279-4E13-9D6A-7F13060B1805}" type="slidenum">
              <a:rPr lang="en-AU" smtClean="0"/>
              <a:t>‹#›</a:t>
            </a:fld>
            <a:endParaRPr lang="en-AU"/>
          </a:p>
        </p:txBody>
      </p:sp>
    </p:spTree>
    <p:extLst>
      <p:ext uri="{BB962C8B-B14F-4D97-AF65-F5344CB8AC3E}">
        <p14:creationId xmlns:p14="http://schemas.microsoft.com/office/powerpoint/2010/main" val="216840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As young adults enter university life their sexual health related risks change with their changing patterns of behaviours (including increases in sexual partners and reductions in condom usage). This study investigated the HIV knowledge, risk and PrEP awareness among Queensland University students.</a:t>
            </a: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Using data from the 2019 Tertiary Students Sexual and Reproductive Health Survey, descriptive analysis was conducted to investigate HIV knowledge and risk and univariate, and multivariate analysis were conducted to investigate potential associations of key variables with </a:t>
            </a:r>
            <a:r>
              <a:rPr lang="en-AU" sz="1800" kern="100" dirty="0" err="1">
                <a:effectLst/>
                <a:latin typeface="Calibri" panose="020F0502020204030204" pitchFamily="34" charset="0"/>
                <a:ea typeface="Calibri" panose="020F0502020204030204" pitchFamily="34" charset="0"/>
                <a:cs typeface="Times New Roman" panose="02020603050405020304" pitchFamily="18" charset="0"/>
              </a:rPr>
              <a:t>PrEP.</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dirty="0"/>
          </a:p>
        </p:txBody>
      </p:sp>
      <p:sp>
        <p:nvSpPr>
          <p:cNvPr id="4" name="Slide Number Placeholder 3"/>
          <p:cNvSpPr>
            <a:spLocks noGrp="1"/>
          </p:cNvSpPr>
          <p:nvPr>
            <p:ph type="sldNum" sz="quarter" idx="5"/>
          </p:nvPr>
        </p:nvSpPr>
        <p:spPr/>
        <p:txBody>
          <a:bodyPr/>
          <a:lstStyle/>
          <a:p>
            <a:fld id="{709FF2F5-3279-4E13-9D6A-7F13060B1805}" type="slidenum">
              <a:rPr lang="en-AU" smtClean="0"/>
              <a:t>1</a:t>
            </a:fld>
            <a:endParaRPr lang="en-AU"/>
          </a:p>
        </p:txBody>
      </p:sp>
    </p:spTree>
    <p:extLst>
      <p:ext uri="{BB962C8B-B14F-4D97-AF65-F5344CB8AC3E}">
        <p14:creationId xmlns:p14="http://schemas.microsoft.com/office/powerpoint/2010/main" val="286666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HIV knowledge scores ranged from 0-12, with an average score of 9.8/12. The mean score is similar to that found in the 6th National survey of Australian secondary students and sexual health. Our study however asked an additional statement to the 6th national survey: ‘You can take a pill every day to prevent getting infected with HIV’ This statement related to knowledge about Pre-exposure prophylaxis, returned the lowest correct response (20.46%), indicating an overall low knowledge of </a:t>
            </a:r>
            <a:r>
              <a:rPr lang="en-AU" sz="1200" kern="100" dirty="0" err="1">
                <a:effectLst/>
                <a:latin typeface="Calibri" panose="020F0502020204030204" pitchFamily="34" charset="0"/>
                <a:ea typeface="Calibri" panose="020F0502020204030204" pitchFamily="34" charset="0"/>
                <a:cs typeface="Times New Roman" panose="02020603050405020304" pitchFamily="18" charset="0"/>
              </a:rPr>
              <a:t>PrEP.</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HIV risk scores ranged from 0-37/41, with 73.64% of the total sample meeting at least 1 risk criteria. Higher mean risk scores were observed among men who have sex with men (MSM) (6.2) compared to all other sexual behaviours (3.2) across all the categories investigated. More specifically among MSM higher risk scores were noted among those of older age, international students, participants that reported lack of Medicare access, as well as those self-reporting awareness of HIV pre-exposure prophylaxis. </a:t>
            </a:r>
          </a:p>
          <a:p>
            <a:endParaRPr lang="en-AU" dirty="0"/>
          </a:p>
        </p:txBody>
      </p:sp>
      <p:sp>
        <p:nvSpPr>
          <p:cNvPr id="4" name="Slide Number Placeholder 3"/>
          <p:cNvSpPr>
            <a:spLocks noGrp="1"/>
          </p:cNvSpPr>
          <p:nvPr>
            <p:ph type="sldNum" sz="quarter" idx="5"/>
          </p:nvPr>
        </p:nvSpPr>
        <p:spPr/>
        <p:txBody>
          <a:bodyPr/>
          <a:lstStyle/>
          <a:p>
            <a:fld id="{709FF2F5-3279-4E13-9D6A-7F13060B1805}" type="slidenum">
              <a:rPr lang="en-AU" smtClean="0"/>
              <a:t>2</a:t>
            </a:fld>
            <a:endParaRPr lang="en-AU"/>
          </a:p>
        </p:txBody>
      </p:sp>
    </p:spTree>
    <p:extLst>
      <p:ext uri="{BB962C8B-B14F-4D97-AF65-F5344CB8AC3E}">
        <p14:creationId xmlns:p14="http://schemas.microsoft.com/office/powerpoint/2010/main" val="104355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Factors significantly associated with PrEP awareness included identifying as men who have sex with men, non-binary/gender-diverse, having previous HIV testing. Condom usage and older age (&gt;20 years) were also associated with increased awareness of </a:t>
            </a:r>
            <a:r>
              <a:rPr lang="en-AU" sz="1200" kern="100" dirty="0" err="1">
                <a:effectLst/>
                <a:latin typeface="Calibri" panose="020F0502020204030204" pitchFamily="34" charset="0"/>
                <a:ea typeface="Calibri" panose="020F0502020204030204" pitchFamily="34" charset="0"/>
                <a:cs typeface="Times New Roman" panose="02020603050405020304" pitchFamily="18" charset="0"/>
              </a:rPr>
              <a:t>PrEP.</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 From these results higher awareness among MSMS is not unexpected as HIV prevention is primarily targeted towards this group. However there remains an age-related disparity in awareness. Additionally there was found to be lower likelihood of awareness among international students.</a:t>
            </a: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This study highlights that while subsets of young people are aware of PrEP and PEP, many eligible young people are not accessing these prevention options despite government subsided access now available in Australia. Increased HIV risk among MSM, older students and those with no Medicare access represents opportunities for targeted health promotion. Targeted age appropriate health promotion opportunities aimed at increasing uptake among this younger populations are needed. Addressing our identified gaps in understanding will improve the sexual health outcomes for young Australians at risk of HIV and contribute to reducing the resulting health and economic burdens of life-long HIV infection. </a:t>
            </a:r>
          </a:p>
          <a:p>
            <a:endParaRPr lang="en-AU" dirty="0"/>
          </a:p>
        </p:txBody>
      </p:sp>
      <p:sp>
        <p:nvSpPr>
          <p:cNvPr id="4" name="Slide Number Placeholder 3"/>
          <p:cNvSpPr>
            <a:spLocks noGrp="1"/>
          </p:cNvSpPr>
          <p:nvPr>
            <p:ph type="sldNum" sz="quarter" idx="5"/>
          </p:nvPr>
        </p:nvSpPr>
        <p:spPr/>
        <p:txBody>
          <a:bodyPr/>
          <a:lstStyle/>
          <a:p>
            <a:fld id="{709FF2F5-3279-4E13-9D6A-7F13060B1805}" type="slidenum">
              <a:rPr lang="en-AU" smtClean="0"/>
              <a:t>3</a:t>
            </a:fld>
            <a:endParaRPr lang="en-AU"/>
          </a:p>
        </p:txBody>
      </p:sp>
    </p:spTree>
    <p:extLst>
      <p:ext uri="{BB962C8B-B14F-4D97-AF65-F5344CB8AC3E}">
        <p14:creationId xmlns:p14="http://schemas.microsoft.com/office/powerpoint/2010/main" val="109778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This study highlights that while subsets of young people are aware of PrEP and PEP, many eligible young people are not accessing these prevention options despite government subsided access now available in Australia. Increased HIV risk among MSM, older students and those with no Medicare access represents opportunities for targeted health promotion. Targeted age appropriate health promotion opportunities aimed at increasing uptake among this younger populations are needed. Addressing our identified gaps in understanding will improve the sexual health outcomes for young Australians at risk of HIV and contribute to reducing the resulting health and economic burdens of life-long HIV infection. </a:t>
            </a:r>
          </a:p>
          <a:p>
            <a:endParaRPr lang="en-AU" dirty="0"/>
          </a:p>
        </p:txBody>
      </p:sp>
      <p:sp>
        <p:nvSpPr>
          <p:cNvPr id="4" name="Slide Number Placeholder 3"/>
          <p:cNvSpPr>
            <a:spLocks noGrp="1"/>
          </p:cNvSpPr>
          <p:nvPr>
            <p:ph type="sldNum" sz="quarter" idx="5"/>
          </p:nvPr>
        </p:nvSpPr>
        <p:spPr/>
        <p:txBody>
          <a:bodyPr/>
          <a:lstStyle/>
          <a:p>
            <a:fld id="{709FF2F5-3279-4E13-9D6A-7F13060B1805}" type="slidenum">
              <a:rPr lang="en-AU" smtClean="0"/>
              <a:t>4</a:t>
            </a:fld>
            <a:endParaRPr lang="en-AU"/>
          </a:p>
        </p:txBody>
      </p:sp>
    </p:spTree>
    <p:extLst>
      <p:ext uri="{BB962C8B-B14F-4D97-AF65-F5344CB8AC3E}">
        <p14:creationId xmlns:p14="http://schemas.microsoft.com/office/powerpoint/2010/main" val="183959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lstStyle>
            <a:lvl1pPr algn="l">
              <a:lnSpc>
                <a:spcPct val="105000"/>
              </a:lnSpc>
              <a:defRPr sz="8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7/8/2023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1938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7046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6126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025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6397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5261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6058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5994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3414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95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7/8/2023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600" spc="40">
                <a:solidFill>
                  <a:schemeClr val="tx1">
                    <a:tint val="75000"/>
                  </a:schemeClr>
                </a:solidFill>
              </a:defRPr>
            </a:lvl1pPr>
          </a:lstStyle>
          <a:p>
            <a:fld id="{72345051-2045-45DA-935E-2E3CA1A69ADC}" type="datetimeFigureOut">
              <a:rPr lang="en-US" smtClean="0"/>
              <a:t>7/8/2023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600" spc="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600" spc="4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56143845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4800" kern="1200" spc="1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spc="8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spc="8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spc="8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spc="8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spc="8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2306AB6-9D65-4F8E-9FD7-C3F3A3DE3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ribbon on a black background&#10;&#10;Description automatically generated">
            <a:extLst>
              <a:ext uri="{FF2B5EF4-FFF2-40B4-BE49-F238E27FC236}">
                <a16:creationId xmlns:a16="http://schemas.microsoft.com/office/drawing/2014/main" id="{8D94C965-BBF4-9DF8-4B11-9424A7BDB465}"/>
              </a:ext>
            </a:extLst>
          </p:cNvPr>
          <p:cNvPicPr>
            <a:picLocks noChangeAspect="1"/>
          </p:cNvPicPr>
          <p:nvPr/>
        </p:nvPicPr>
        <p:blipFill rotWithShape="1">
          <a:blip r:embed="rId5">
            <a:extLst>
              <a:ext uri="{28A0092B-C50C-407E-A947-70E740481C1C}">
                <a14:useLocalDpi xmlns:a14="http://schemas.microsoft.com/office/drawing/2010/main" val="0"/>
              </a:ext>
            </a:extLst>
          </a:blip>
          <a:srcRect t="817" b="59526"/>
          <a:stretch/>
        </p:blipFill>
        <p:spPr>
          <a:xfrm>
            <a:off x="20" y="0"/>
            <a:ext cx="12191980" cy="6857990"/>
          </a:xfrm>
          <a:prstGeom prst="rect">
            <a:avLst/>
          </a:prstGeom>
        </p:spPr>
      </p:pic>
      <p:sp>
        <p:nvSpPr>
          <p:cNvPr id="16" name="Freeform: Shape 10">
            <a:extLst>
              <a:ext uri="{FF2B5EF4-FFF2-40B4-BE49-F238E27FC236}">
                <a16:creationId xmlns:a16="http://schemas.microsoft.com/office/drawing/2014/main" id="{284C940E-7A1D-418E-A9E8-C9852CA8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255" y="2996261"/>
            <a:ext cx="6310745" cy="3861739"/>
          </a:xfrm>
          <a:custGeom>
            <a:avLst/>
            <a:gdLst>
              <a:gd name="connsiteX0" fmla="*/ 5172027 w 6310745"/>
              <a:gd name="connsiteY0" fmla="*/ 351902 h 3861739"/>
              <a:gd name="connsiteX1" fmla="*/ 5173047 w 6310745"/>
              <a:gd name="connsiteY1" fmla="*/ 352987 h 3861739"/>
              <a:gd name="connsiteX2" fmla="*/ 5177471 w 6310745"/>
              <a:gd name="connsiteY2" fmla="*/ 352581 h 3861739"/>
              <a:gd name="connsiteX3" fmla="*/ 2969865 w 6310745"/>
              <a:gd name="connsiteY3" fmla="*/ 91462 h 3861739"/>
              <a:gd name="connsiteX4" fmla="*/ 2918830 w 6310745"/>
              <a:gd name="connsiteY4" fmla="*/ 95401 h 3861739"/>
              <a:gd name="connsiteX5" fmla="*/ 1957331 w 6310745"/>
              <a:gd name="connsiteY5" fmla="*/ 323658 h 3861739"/>
              <a:gd name="connsiteX6" fmla="*/ 413011 w 6310745"/>
              <a:gd name="connsiteY6" fmla="*/ 1429370 h 3861739"/>
              <a:gd name="connsiteX7" fmla="*/ 88087 w 6310745"/>
              <a:gd name="connsiteY7" fmla="*/ 2204577 h 3861739"/>
              <a:gd name="connsiteX8" fmla="*/ 109862 w 6310745"/>
              <a:gd name="connsiteY8" fmla="*/ 2159496 h 3861739"/>
              <a:gd name="connsiteX9" fmla="*/ 566286 w 6310745"/>
              <a:gd name="connsiteY9" fmla="*/ 1369352 h 3861739"/>
              <a:gd name="connsiteX10" fmla="*/ 1648059 w 6310745"/>
              <a:gd name="connsiteY10" fmla="*/ 484837 h 3861739"/>
              <a:gd name="connsiteX11" fmla="*/ 2969865 w 6310745"/>
              <a:gd name="connsiteY11" fmla="*/ 91462 h 3861739"/>
              <a:gd name="connsiteX12" fmla="*/ 3495357 w 6310745"/>
              <a:gd name="connsiteY12" fmla="*/ 893 h 3861739"/>
              <a:gd name="connsiteX13" fmla="*/ 3941913 w 6310745"/>
              <a:gd name="connsiteY13" fmla="*/ 37963 h 3861739"/>
              <a:gd name="connsiteX14" fmla="*/ 5299614 w 6310745"/>
              <a:gd name="connsiteY14" fmla="*/ 324201 h 3861739"/>
              <a:gd name="connsiteX15" fmla="*/ 6213700 w 6310745"/>
              <a:gd name="connsiteY15" fmla="*/ 666307 h 3861739"/>
              <a:gd name="connsiteX16" fmla="*/ 6310745 w 6310745"/>
              <a:gd name="connsiteY16" fmla="*/ 718092 h 3861739"/>
              <a:gd name="connsiteX17" fmla="*/ 6310745 w 6310745"/>
              <a:gd name="connsiteY17" fmla="*/ 786964 h 3861739"/>
              <a:gd name="connsiteX18" fmla="*/ 6223734 w 6310745"/>
              <a:gd name="connsiteY18" fmla="*/ 739515 h 3861739"/>
              <a:gd name="connsiteX19" fmla="*/ 5436559 w 6310745"/>
              <a:gd name="connsiteY19" fmla="*/ 427942 h 3861739"/>
              <a:gd name="connsiteX20" fmla="*/ 5314925 w 6310745"/>
              <a:gd name="connsiteY20" fmla="*/ 390465 h 3861739"/>
              <a:gd name="connsiteX21" fmla="*/ 5198564 w 6310745"/>
              <a:gd name="connsiteY21" fmla="*/ 357468 h 3861739"/>
              <a:gd name="connsiteX22" fmla="*/ 5826636 w 6310745"/>
              <a:gd name="connsiteY22" fmla="*/ 619266 h 3861739"/>
              <a:gd name="connsiteX23" fmla="*/ 6125359 w 6310745"/>
              <a:gd name="connsiteY23" fmla="*/ 778370 h 3861739"/>
              <a:gd name="connsiteX24" fmla="*/ 6310745 w 6310745"/>
              <a:gd name="connsiteY24" fmla="*/ 896973 h 3861739"/>
              <a:gd name="connsiteX25" fmla="*/ 6310745 w 6310745"/>
              <a:gd name="connsiteY25" fmla="*/ 3861739 h 3861739"/>
              <a:gd name="connsiteX26" fmla="*/ 974639 w 6310745"/>
              <a:gd name="connsiteY26" fmla="*/ 3861739 h 3861739"/>
              <a:gd name="connsiteX27" fmla="*/ 719986 w 6310745"/>
              <a:gd name="connsiteY27" fmla="*/ 3659957 h 3861739"/>
              <a:gd name="connsiteX28" fmla="*/ 299202 w 6310745"/>
              <a:gd name="connsiteY28" fmla="*/ 3177626 h 3861739"/>
              <a:gd name="connsiteX29" fmla="*/ 52873 w 6310745"/>
              <a:gd name="connsiteY29" fmla="*/ 2564820 h 3861739"/>
              <a:gd name="connsiteX30" fmla="*/ 21743 w 6310745"/>
              <a:gd name="connsiteY30" fmla="*/ 2457276 h 3861739"/>
              <a:gd name="connsiteX31" fmla="*/ 15788 w 6310745"/>
              <a:gd name="connsiteY31" fmla="*/ 2193035 h 3861739"/>
              <a:gd name="connsiteX32" fmla="*/ 1087523 w 6310745"/>
              <a:gd name="connsiteY32" fmla="*/ 695306 h 3861739"/>
              <a:gd name="connsiteX33" fmla="*/ 2765215 w 6310745"/>
              <a:gd name="connsiteY33" fmla="*/ 56158 h 3861739"/>
              <a:gd name="connsiteX34" fmla="*/ 3120078 w 6310745"/>
              <a:gd name="connsiteY34" fmla="*/ 15422 h 3861739"/>
              <a:gd name="connsiteX35" fmla="*/ 3495357 w 6310745"/>
              <a:gd name="connsiteY35" fmla="*/ 893 h 386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0745" h="3861739">
                <a:moveTo>
                  <a:pt x="5172027" y="351902"/>
                </a:moveTo>
                <a:cubicBezTo>
                  <a:pt x="5172027" y="351902"/>
                  <a:pt x="5172027" y="352852"/>
                  <a:pt x="5173047" y="352987"/>
                </a:cubicBezTo>
                <a:lnTo>
                  <a:pt x="5177471" y="352581"/>
                </a:lnTo>
                <a:close/>
                <a:moveTo>
                  <a:pt x="2969865" y="91462"/>
                </a:moveTo>
                <a:cubicBezTo>
                  <a:pt x="2952701" y="89711"/>
                  <a:pt x="2935264" y="91055"/>
                  <a:pt x="2918830" y="95401"/>
                </a:cubicBezTo>
                <a:cubicBezTo>
                  <a:pt x="2586081" y="133611"/>
                  <a:pt x="2262146" y="210506"/>
                  <a:pt x="1957331" y="323658"/>
                </a:cubicBezTo>
                <a:cubicBezTo>
                  <a:pt x="1300170" y="565494"/>
                  <a:pt x="773488" y="924243"/>
                  <a:pt x="413011" y="1429370"/>
                </a:cubicBezTo>
                <a:cubicBezTo>
                  <a:pt x="241125" y="1667934"/>
                  <a:pt x="130650" y="1931482"/>
                  <a:pt x="88087" y="2204577"/>
                </a:cubicBezTo>
                <a:cubicBezTo>
                  <a:pt x="96253" y="2189777"/>
                  <a:pt x="103398" y="2174704"/>
                  <a:pt x="109862" y="2159496"/>
                </a:cubicBezTo>
                <a:cubicBezTo>
                  <a:pt x="227584" y="1883441"/>
                  <a:pt x="374053" y="1617978"/>
                  <a:pt x="566286" y="1369352"/>
                </a:cubicBezTo>
                <a:cubicBezTo>
                  <a:pt x="843916" y="1009789"/>
                  <a:pt x="1197929" y="710108"/>
                  <a:pt x="1648059" y="484837"/>
                </a:cubicBezTo>
                <a:cubicBezTo>
                  <a:pt x="2053957" y="281700"/>
                  <a:pt x="2497621" y="159899"/>
                  <a:pt x="2969865" y="91462"/>
                </a:cubicBezTo>
                <a:close/>
                <a:moveTo>
                  <a:pt x="3495357" y="893"/>
                </a:moveTo>
                <a:cubicBezTo>
                  <a:pt x="3633661" y="-4539"/>
                  <a:pt x="3787957" y="15693"/>
                  <a:pt x="3941913" y="37963"/>
                </a:cubicBezTo>
                <a:cubicBezTo>
                  <a:pt x="4403949" y="104770"/>
                  <a:pt x="4858161" y="195339"/>
                  <a:pt x="5299614" y="324201"/>
                </a:cubicBezTo>
                <a:cubicBezTo>
                  <a:pt x="5617945" y="417079"/>
                  <a:pt x="5925559" y="526685"/>
                  <a:pt x="6213700" y="666307"/>
                </a:cubicBezTo>
                <a:lnTo>
                  <a:pt x="6310745" y="718092"/>
                </a:lnTo>
                <a:lnTo>
                  <a:pt x="6310745" y="786964"/>
                </a:lnTo>
                <a:lnTo>
                  <a:pt x="6223734" y="739515"/>
                </a:lnTo>
                <a:cubicBezTo>
                  <a:pt x="5975170" y="615379"/>
                  <a:pt x="5710361" y="515015"/>
                  <a:pt x="5436559" y="427942"/>
                </a:cubicBezTo>
                <a:cubicBezTo>
                  <a:pt x="5396292" y="415002"/>
                  <a:pt x="5355753" y="402509"/>
                  <a:pt x="5314925" y="390465"/>
                </a:cubicBezTo>
                <a:cubicBezTo>
                  <a:pt x="5276307" y="379059"/>
                  <a:pt x="5237351" y="368468"/>
                  <a:pt x="5198564" y="357468"/>
                </a:cubicBezTo>
                <a:cubicBezTo>
                  <a:pt x="5414393" y="434473"/>
                  <a:pt x="5624129" y="521907"/>
                  <a:pt x="5826636" y="619266"/>
                </a:cubicBezTo>
                <a:cubicBezTo>
                  <a:pt x="5929344" y="669507"/>
                  <a:pt x="6029097" y="722388"/>
                  <a:pt x="6125359" y="778370"/>
                </a:cubicBezTo>
                <a:lnTo>
                  <a:pt x="6310745" y="896973"/>
                </a:lnTo>
                <a:lnTo>
                  <a:pt x="6310745" y="3861739"/>
                </a:lnTo>
                <a:lnTo>
                  <a:pt x="974639" y="3861739"/>
                </a:lnTo>
                <a:lnTo>
                  <a:pt x="719986" y="3659957"/>
                </a:lnTo>
                <a:cubicBezTo>
                  <a:pt x="556844" y="3515259"/>
                  <a:pt x="415052" y="3355506"/>
                  <a:pt x="299202" y="3177626"/>
                </a:cubicBezTo>
                <a:cubicBezTo>
                  <a:pt x="173197" y="2986301"/>
                  <a:pt x="89840" y="2778941"/>
                  <a:pt x="52873" y="2564820"/>
                </a:cubicBezTo>
                <a:cubicBezTo>
                  <a:pt x="46170" y="2528361"/>
                  <a:pt x="35760" y="2492390"/>
                  <a:pt x="21743" y="2457276"/>
                </a:cubicBezTo>
                <a:cubicBezTo>
                  <a:pt x="-12282" y="2369287"/>
                  <a:pt x="-34" y="2280753"/>
                  <a:pt x="15788" y="2193035"/>
                </a:cubicBezTo>
                <a:cubicBezTo>
                  <a:pt x="125343" y="1581179"/>
                  <a:pt x="505554" y="1091397"/>
                  <a:pt x="1087523" y="695306"/>
                </a:cubicBezTo>
                <a:cubicBezTo>
                  <a:pt x="1574397" y="363308"/>
                  <a:pt x="2138335" y="155961"/>
                  <a:pt x="2765215" y="56158"/>
                </a:cubicBezTo>
                <a:cubicBezTo>
                  <a:pt x="2882595" y="37419"/>
                  <a:pt x="3000997" y="24655"/>
                  <a:pt x="3120078" y="15422"/>
                </a:cubicBezTo>
                <a:cubicBezTo>
                  <a:pt x="3239161" y="6188"/>
                  <a:pt x="3356711" y="2250"/>
                  <a:pt x="3495357" y="893"/>
                </a:cubicBezTo>
                <a:close/>
              </a:path>
            </a:pathLst>
          </a:custGeom>
          <a:solidFill>
            <a:srgbClr val="9D0000">
              <a:alpha val="91000"/>
            </a:srgbClr>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C7A5A25-BA4D-C3E9-30EC-6E8AC31F51A1}"/>
              </a:ext>
            </a:extLst>
          </p:cNvPr>
          <p:cNvSpPr>
            <a:spLocks noGrp="1"/>
          </p:cNvSpPr>
          <p:nvPr>
            <p:ph type="ctrTitle"/>
          </p:nvPr>
        </p:nvSpPr>
        <p:spPr>
          <a:xfrm>
            <a:off x="2133600" y="1167071"/>
            <a:ext cx="9328294" cy="1390218"/>
          </a:xfrm>
        </p:spPr>
        <p:txBody>
          <a:bodyPr anchor="b">
            <a:noAutofit/>
          </a:bodyPr>
          <a:lstStyle/>
          <a:p>
            <a:pPr algn="ctr">
              <a:lnSpc>
                <a:spcPct val="95000"/>
              </a:lnSpc>
            </a:pPr>
            <a:r>
              <a:rPr lang="en-US" sz="4400" b="1" kern="0" dirty="0">
                <a:solidFill>
                  <a:srgbClr val="720F14"/>
                </a:solidFill>
                <a:effectLst/>
                <a:latin typeface="Times New Roman" panose="02020603050405020304" pitchFamily="18" charset="0"/>
                <a:ea typeface="Times New Roman" panose="02020603050405020304" pitchFamily="18" charset="0"/>
                <a:cs typeface="Times New Roman" panose="02020603050405020304" pitchFamily="18" charset="0"/>
              </a:rPr>
              <a:t>PrEP knowledge &amp; HIV risk among </a:t>
            </a:r>
            <a:br>
              <a:rPr lang="en-US" sz="4400" b="1" kern="0" dirty="0">
                <a:solidFill>
                  <a:srgbClr val="720F14"/>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4400" b="1" kern="0" dirty="0">
                <a:solidFill>
                  <a:srgbClr val="720F14"/>
                </a:solidFill>
                <a:latin typeface="Times New Roman" panose="02020603050405020304" pitchFamily="18" charset="0"/>
                <a:cs typeface="Times New Roman" panose="02020603050405020304" pitchFamily="18" charset="0"/>
              </a:rPr>
              <a:t>Queensland university students </a:t>
            </a:r>
            <a:endParaRPr lang="en-AU" sz="4400" b="1" kern="0" dirty="0">
              <a:solidFill>
                <a:srgbClr val="720F14"/>
              </a:solidFill>
              <a:latin typeface="Times New Roman" panose="02020603050405020304" pitchFamily="18" charset="0"/>
              <a:cs typeface="Times New Roman" panose="02020603050405020304" pitchFamily="18" charset="0"/>
            </a:endParaRPr>
          </a:p>
        </p:txBody>
      </p:sp>
      <p:sp>
        <p:nvSpPr>
          <p:cNvPr id="17" name="Rectangle 6">
            <a:extLst>
              <a:ext uri="{FF2B5EF4-FFF2-40B4-BE49-F238E27FC236}">
                <a16:creationId xmlns:a16="http://schemas.microsoft.com/office/drawing/2014/main" id="{72E0F698-EDF5-464C-B466-8D34B8AF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9179" y="5344820"/>
            <a:ext cx="3994793" cy="27432"/>
          </a:xfrm>
          <a:custGeom>
            <a:avLst/>
            <a:gdLst>
              <a:gd name="connsiteX0" fmla="*/ 0 w 3994793"/>
              <a:gd name="connsiteY0" fmla="*/ 0 h 27432"/>
              <a:gd name="connsiteX1" fmla="*/ 745695 w 3994793"/>
              <a:gd name="connsiteY1" fmla="*/ 0 h 27432"/>
              <a:gd name="connsiteX2" fmla="*/ 1451441 w 3994793"/>
              <a:gd name="connsiteY2" fmla="*/ 0 h 27432"/>
              <a:gd name="connsiteX3" fmla="*/ 2157188 w 3994793"/>
              <a:gd name="connsiteY3" fmla="*/ 0 h 27432"/>
              <a:gd name="connsiteX4" fmla="*/ 2703143 w 3994793"/>
              <a:gd name="connsiteY4" fmla="*/ 0 h 27432"/>
              <a:gd name="connsiteX5" fmla="*/ 3289046 w 3994793"/>
              <a:gd name="connsiteY5" fmla="*/ 0 h 27432"/>
              <a:gd name="connsiteX6" fmla="*/ 3994793 w 3994793"/>
              <a:gd name="connsiteY6" fmla="*/ 0 h 27432"/>
              <a:gd name="connsiteX7" fmla="*/ 3994793 w 3994793"/>
              <a:gd name="connsiteY7" fmla="*/ 27432 h 27432"/>
              <a:gd name="connsiteX8" fmla="*/ 3328994 w 3994793"/>
              <a:gd name="connsiteY8" fmla="*/ 27432 h 27432"/>
              <a:gd name="connsiteX9" fmla="*/ 2783039 w 3994793"/>
              <a:gd name="connsiteY9" fmla="*/ 27432 h 27432"/>
              <a:gd name="connsiteX10" fmla="*/ 2237084 w 3994793"/>
              <a:gd name="connsiteY10" fmla="*/ 27432 h 27432"/>
              <a:gd name="connsiteX11" fmla="*/ 1531337 w 3994793"/>
              <a:gd name="connsiteY11" fmla="*/ 27432 h 27432"/>
              <a:gd name="connsiteX12" fmla="*/ 945434 w 3994793"/>
              <a:gd name="connsiteY12" fmla="*/ 27432 h 27432"/>
              <a:gd name="connsiteX13" fmla="*/ 0 w 3994793"/>
              <a:gd name="connsiteY13" fmla="*/ 27432 h 27432"/>
              <a:gd name="connsiteX14" fmla="*/ 0 w 3994793"/>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4793" h="27432" fill="none" extrusionOk="0">
                <a:moveTo>
                  <a:pt x="0" y="0"/>
                </a:moveTo>
                <a:cubicBezTo>
                  <a:pt x="285474" y="-22732"/>
                  <a:pt x="421546" y="-1893"/>
                  <a:pt x="745695" y="0"/>
                </a:cubicBezTo>
                <a:cubicBezTo>
                  <a:pt x="1069844" y="1893"/>
                  <a:pt x="1267051" y="4066"/>
                  <a:pt x="1451441" y="0"/>
                </a:cubicBezTo>
                <a:cubicBezTo>
                  <a:pt x="1635831" y="-4066"/>
                  <a:pt x="1865269" y="3287"/>
                  <a:pt x="2157188" y="0"/>
                </a:cubicBezTo>
                <a:cubicBezTo>
                  <a:pt x="2449107" y="-3287"/>
                  <a:pt x="2473776" y="-12720"/>
                  <a:pt x="2703143" y="0"/>
                </a:cubicBezTo>
                <a:cubicBezTo>
                  <a:pt x="2932510" y="12720"/>
                  <a:pt x="3023998" y="17286"/>
                  <a:pt x="3289046" y="0"/>
                </a:cubicBezTo>
                <a:cubicBezTo>
                  <a:pt x="3554094" y="-17286"/>
                  <a:pt x="3836668" y="10296"/>
                  <a:pt x="3994793" y="0"/>
                </a:cubicBezTo>
                <a:cubicBezTo>
                  <a:pt x="3993836" y="8431"/>
                  <a:pt x="3994444" y="14612"/>
                  <a:pt x="3994793" y="27432"/>
                </a:cubicBezTo>
                <a:cubicBezTo>
                  <a:pt x="3751330" y="45147"/>
                  <a:pt x="3618521" y="7232"/>
                  <a:pt x="3328994" y="27432"/>
                </a:cubicBezTo>
                <a:cubicBezTo>
                  <a:pt x="3039467" y="47632"/>
                  <a:pt x="2908653" y="25202"/>
                  <a:pt x="2783039" y="27432"/>
                </a:cubicBezTo>
                <a:cubicBezTo>
                  <a:pt x="2657426" y="29662"/>
                  <a:pt x="2373985" y="40038"/>
                  <a:pt x="2237084" y="27432"/>
                </a:cubicBezTo>
                <a:cubicBezTo>
                  <a:pt x="2100183" y="14826"/>
                  <a:pt x="1862145" y="31781"/>
                  <a:pt x="1531337" y="27432"/>
                </a:cubicBezTo>
                <a:cubicBezTo>
                  <a:pt x="1200529" y="23083"/>
                  <a:pt x="1153029" y="12124"/>
                  <a:pt x="945434" y="27432"/>
                </a:cubicBezTo>
                <a:cubicBezTo>
                  <a:pt x="737839" y="42740"/>
                  <a:pt x="371500" y="-18970"/>
                  <a:pt x="0" y="27432"/>
                </a:cubicBezTo>
                <a:cubicBezTo>
                  <a:pt x="226" y="18208"/>
                  <a:pt x="-648" y="12891"/>
                  <a:pt x="0" y="0"/>
                </a:cubicBezTo>
                <a:close/>
              </a:path>
              <a:path w="3994793" h="27432" stroke="0" extrusionOk="0">
                <a:moveTo>
                  <a:pt x="0" y="0"/>
                </a:moveTo>
                <a:cubicBezTo>
                  <a:pt x="233202" y="14567"/>
                  <a:pt x="387388" y="28518"/>
                  <a:pt x="625851" y="0"/>
                </a:cubicBezTo>
                <a:cubicBezTo>
                  <a:pt x="864314" y="-28518"/>
                  <a:pt x="1027047" y="-26118"/>
                  <a:pt x="1171806" y="0"/>
                </a:cubicBezTo>
                <a:cubicBezTo>
                  <a:pt x="1316566" y="26118"/>
                  <a:pt x="1639655" y="-2490"/>
                  <a:pt x="1917501" y="0"/>
                </a:cubicBezTo>
                <a:cubicBezTo>
                  <a:pt x="2195348" y="2490"/>
                  <a:pt x="2328758" y="19053"/>
                  <a:pt x="2543352" y="0"/>
                </a:cubicBezTo>
                <a:cubicBezTo>
                  <a:pt x="2757946" y="-19053"/>
                  <a:pt x="3028913" y="23876"/>
                  <a:pt x="3169202" y="0"/>
                </a:cubicBezTo>
                <a:cubicBezTo>
                  <a:pt x="3309491" y="-23876"/>
                  <a:pt x="3706249" y="-31775"/>
                  <a:pt x="3994793" y="0"/>
                </a:cubicBezTo>
                <a:cubicBezTo>
                  <a:pt x="3993438" y="9524"/>
                  <a:pt x="3993591" y="13975"/>
                  <a:pt x="3994793" y="27432"/>
                </a:cubicBezTo>
                <a:cubicBezTo>
                  <a:pt x="3717302" y="841"/>
                  <a:pt x="3475105" y="20835"/>
                  <a:pt x="3328994" y="27432"/>
                </a:cubicBezTo>
                <a:cubicBezTo>
                  <a:pt x="3182883" y="34029"/>
                  <a:pt x="3048913" y="25304"/>
                  <a:pt x="2783039" y="27432"/>
                </a:cubicBezTo>
                <a:cubicBezTo>
                  <a:pt x="2517165" y="29560"/>
                  <a:pt x="2371663" y="19960"/>
                  <a:pt x="2117240" y="27432"/>
                </a:cubicBezTo>
                <a:cubicBezTo>
                  <a:pt x="1862817" y="34904"/>
                  <a:pt x="1771642" y="53179"/>
                  <a:pt x="1451441" y="27432"/>
                </a:cubicBezTo>
                <a:cubicBezTo>
                  <a:pt x="1131240" y="1685"/>
                  <a:pt x="1013354" y="33667"/>
                  <a:pt x="825591" y="27432"/>
                </a:cubicBezTo>
                <a:cubicBezTo>
                  <a:pt x="637828" y="21198"/>
                  <a:pt x="270465" y="28145"/>
                  <a:pt x="0" y="27432"/>
                </a:cubicBezTo>
                <a:cubicBezTo>
                  <a:pt x="-800" y="16780"/>
                  <a:pt x="-583" y="1291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C8C2CF6-137E-76BC-D95C-965940EA0FF8}"/>
              </a:ext>
            </a:extLst>
          </p:cNvPr>
          <p:cNvSpPr txBox="1">
            <a:spLocks noGrp="1"/>
          </p:cNvSpPr>
          <p:nvPr>
            <p:ph type="subTitle" idx="1"/>
          </p:nvPr>
        </p:nvSpPr>
        <p:spPr>
          <a:xfrm>
            <a:off x="6000206" y="4466876"/>
            <a:ext cx="6188746" cy="920508"/>
          </a:xfrm>
          <a:prstGeom prst="rect">
            <a:avLst/>
          </a:prstGeom>
          <a:noFill/>
        </p:spPr>
        <p:txBody>
          <a:bodyPr wrap="square">
            <a:spAutoFit/>
          </a:bodyPr>
          <a:lstStyle/>
          <a:p>
            <a:pPr algn="ctr">
              <a:lnSpc>
                <a:spcPct val="110000"/>
              </a:lnSpc>
              <a:spcAft>
                <a:spcPts val="800"/>
              </a:spcAft>
            </a:pPr>
            <a:r>
              <a:rPr lang="en-AU" sz="1450" dirty="0">
                <a:solidFill>
                  <a:schemeClr val="bg1"/>
                </a:solidFill>
                <a:effectLst/>
                <a:latin typeface="Arial" panose="020B0604020202020204" pitchFamily="34" charset="0"/>
                <a:ea typeface="Calibri" panose="020F0502020204030204" pitchFamily="34" charset="0"/>
                <a:cs typeface="Arial" panose="020B0604020202020204" pitchFamily="34" charset="0"/>
              </a:rPr>
              <a:t>Sarah Warzywoda</a:t>
            </a:r>
            <a:r>
              <a:rPr lang="en-AU" sz="1450" dirty="0">
                <a:solidFill>
                  <a:schemeClr val="bg1"/>
                </a:solidFill>
                <a:latin typeface="Arial" panose="020B0604020202020204" pitchFamily="34" charset="0"/>
                <a:ea typeface="Calibri" panose="020F0502020204030204" pitchFamily="34" charset="0"/>
                <a:cs typeface="Arial" panose="020B0604020202020204" pitchFamily="34" charset="0"/>
              </a:rPr>
              <a:t> (UQ)</a:t>
            </a:r>
            <a:r>
              <a:rPr lang="en-AU" sz="1450" dirty="0">
                <a:solidFill>
                  <a:schemeClr val="bg1"/>
                </a:solidFill>
                <a:effectLst/>
                <a:latin typeface="Arial" panose="020B0604020202020204" pitchFamily="34" charset="0"/>
                <a:ea typeface="Calibri" panose="020F0502020204030204" pitchFamily="34" charset="0"/>
                <a:cs typeface="Arial" panose="020B0604020202020204" pitchFamily="34" charset="0"/>
              </a:rPr>
              <a:t>, Amalie Dyda (UQ), Lisa Fitzgerald</a:t>
            </a:r>
            <a:r>
              <a:rPr lang="en-AU" sz="1450" dirty="0">
                <a:solidFill>
                  <a:schemeClr val="bg1"/>
                </a:solidFill>
                <a:latin typeface="Arial" panose="020B0604020202020204" pitchFamily="34" charset="0"/>
                <a:ea typeface="Calibri" panose="020F0502020204030204" pitchFamily="34" charset="0"/>
                <a:cs typeface="Arial" panose="020B0604020202020204" pitchFamily="34" charset="0"/>
              </a:rPr>
              <a:t> (UQ)</a:t>
            </a:r>
            <a:r>
              <a:rPr lang="en-AU" sz="1450" dirty="0">
                <a:solidFill>
                  <a:schemeClr val="bg1"/>
                </a:solidFill>
                <a:effectLst/>
                <a:latin typeface="Arial" panose="020B0604020202020204" pitchFamily="34" charset="0"/>
                <a:ea typeface="Calibri" panose="020F0502020204030204" pitchFamily="34" charset="0"/>
                <a:cs typeface="Arial" panose="020B0604020202020204" pitchFamily="34" charset="0"/>
              </a:rPr>
              <a:t>, Amy B Mullens</a:t>
            </a:r>
            <a:r>
              <a:rPr lang="en-AU" sz="1450" baseline="30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AU" sz="145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AU" sz="1450" dirty="0" err="1">
                <a:solidFill>
                  <a:schemeClr val="bg1"/>
                </a:solidFill>
                <a:latin typeface="Arial" panose="020B0604020202020204" pitchFamily="34" charset="0"/>
                <a:ea typeface="Calibri" panose="020F0502020204030204" pitchFamily="34" charset="0"/>
                <a:cs typeface="Arial" panose="020B0604020202020204" pitchFamily="34" charset="0"/>
              </a:rPr>
              <a:t>UniSQ</a:t>
            </a:r>
            <a:r>
              <a:rPr lang="en-AU" sz="145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AU" sz="1450" dirty="0">
                <a:solidFill>
                  <a:schemeClr val="bg1"/>
                </a:solidFill>
                <a:effectLst/>
                <a:latin typeface="Arial" panose="020B0604020202020204" pitchFamily="34" charset="0"/>
                <a:ea typeface="Calibri" panose="020F0502020204030204" pitchFamily="34" charset="0"/>
                <a:cs typeface="Arial" panose="020B0604020202020204" pitchFamily="34" charset="0"/>
              </a:rPr>
              <a:t>, Judith A Dean (UQ) and the TSSRHS Consortium (UQ, </a:t>
            </a:r>
            <a:r>
              <a:rPr lang="en-AU" sz="145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UniSQ</a:t>
            </a:r>
            <a:r>
              <a:rPr lang="en-AU" sz="1450" dirty="0">
                <a:solidFill>
                  <a:schemeClr val="bg1"/>
                </a:solidFill>
                <a:effectLst/>
                <a:latin typeface="Arial" panose="020B0604020202020204" pitchFamily="34" charset="0"/>
                <a:ea typeface="Calibri" panose="020F0502020204030204" pitchFamily="34" charset="0"/>
                <a:cs typeface="Arial" panose="020B0604020202020204" pitchFamily="34" charset="0"/>
              </a:rPr>
              <a:t>, QUT, </a:t>
            </a:r>
            <a:r>
              <a:rPr lang="en-AU" sz="145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UniSC</a:t>
            </a:r>
            <a:r>
              <a:rPr lang="en-AU" sz="1450" dirty="0">
                <a:solidFill>
                  <a:schemeClr val="bg1"/>
                </a:solidFill>
                <a:effectLst/>
                <a:latin typeface="Arial" panose="020B0604020202020204" pitchFamily="34" charset="0"/>
                <a:ea typeface="Calibri" panose="020F0502020204030204" pitchFamily="34" charset="0"/>
                <a:cs typeface="Arial" panose="020B0604020202020204" pitchFamily="34" charset="0"/>
              </a:rPr>
              <a:t>, Griffith)</a:t>
            </a:r>
          </a:p>
        </p:txBody>
      </p:sp>
      <p:pic>
        <p:nvPicPr>
          <p:cNvPr id="7" name="Picture 6" descr="Icon&#10;&#10;Description automatically generated with medium confidence">
            <a:extLst>
              <a:ext uri="{FF2B5EF4-FFF2-40B4-BE49-F238E27FC236}">
                <a16:creationId xmlns:a16="http://schemas.microsoft.com/office/drawing/2014/main" id="{B1C03D47-0112-AA8E-13C9-30C76F7B2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201" y="5643811"/>
            <a:ext cx="1214179" cy="1214179"/>
          </a:xfrm>
          <a:prstGeom prst="rect">
            <a:avLst/>
          </a:prstGeom>
        </p:spPr>
      </p:pic>
      <p:pic>
        <p:nvPicPr>
          <p:cNvPr id="8" name="Picture 7">
            <a:extLst>
              <a:ext uri="{FF2B5EF4-FFF2-40B4-BE49-F238E27FC236}">
                <a16:creationId xmlns:a16="http://schemas.microsoft.com/office/drawing/2014/main" id="{19BC072F-CA2C-2A3C-BDD6-78D9099483B5}"/>
              </a:ext>
            </a:extLst>
          </p:cNvPr>
          <p:cNvPicPr>
            <a:picLocks noChangeAspect="1"/>
          </p:cNvPicPr>
          <p:nvPr/>
        </p:nvPicPr>
        <p:blipFill>
          <a:blip r:embed="rId7"/>
          <a:stretch>
            <a:fillRect/>
          </a:stretch>
        </p:blipFill>
        <p:spPr>
          <a:xfrm>
            <a:off x="1340428" y="5690929"/>
            <a:ext cx="1066800" cy="1029694"/>
          </a:xfrm>
          <a:prstGeom prst="rect">
            <a:avLst/>
          </a:prstGeom>
        </p:spPr>
      </p:pic>
      <p:pic>
        <p:nvPicPr>
          <p:cNvPr id="43" name="Video 42">
            <a:hlinkClick r:id="" action="ppaction://media"/>
            <a:extLst>
              <a:ext uri="{FF2B5EF4-FFF2-40B4-BE49-F238E27FC236}">
                <a16:creationId xmlns:a16="http://schemas.microsoft.com/office/drawing/2014/main" id="{9E14515C-3EE4-6A3A-B9D1-AEB27BEA37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0529776"/>
      </p:ext>
    </p:extLst>
  </p:cSld>
  <p:clrMapOvr>
    <a:masterClrMapping/>
  </p:clrMapOvr>
  <mc:AlternateContent xmlns:mc="http://schemas.openxmlformats.org/markup-compatibility/2006">
    <mc:Choice xmlns:p14="http://schemas.microsoft.com/office/powerpoint/2010/main" Requires="p14">
      <p:transition spd="slow" p14:dur="2000" advTm="33250"/>
    </mc:Choice>
    <mc:Fallback>
      <p:transition spd="slow" advTm="3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D002E-704E-0115-3BC4-22424C33D6BD}"/>
              </a:ext>
            </a:extLst>
          </p:cNvPr>
          <p:cNvSpPr>
            <a:spLocks noGrp="1"/>
          </p:cNvSpPr>
          <p:nvPr>
            <p:ph type="title" idx="4294967295"/>
          </p:nvPr>
        </p:nvSpPr>
        <p:spPr>
          <a:xfrm>
            <a:off x="838200" y="36421"/>
            <a:ext cx="10515600" cy="1325563"/>
          </a:xfrm>
        </p:spPr>
        <p:txBody>
          <a:bodyPr/>
          <a:lstStyle/>
          <a:p>
            <a:r>
              <a:rPr lang="en-AU" sz="4400" b="1" kern="0" dirty="0">
                <a:solidFill>
                  <a:srgbClr val="720F14"/>
                </a:solidFill>
                <a:latin typeface="Times New Roman" panose="02020603050405020304" pitchFamily="18" charset="0"/>
                <a:cs typeface="Times New Roman" panose="02020603050405020304" pitchFamily="18" charset="0"/>
              </a:rPr>
              <a:t>Results: HIV knowledge and Risk</a:t>
            </a:r>
          </a:p>
        </p:txBody>
      </p:sp>
      <p:sp>
        <p:nvSpPr>
          <p:cNvPr id="4" name="TextBox 3">
            <a:extLst>
              <a:ext uri="{FF2B5EF4-FFF2-40B4-BE49-F238E27FC236}">
                <a16:creationId xmlns:a16="http://schemas.microsoft.com/office/drawing/2014/main" id="{420E6C52-B623-17EB-C05C-2BBE3A8380EB}"/>
              </a:ext>
            </a:extLst>
          </p:cNvPr>
          <p:cNvSpPr txBox="1"/>
          <p:nvPr/>
        </p:nvSpPr>
        <p:spPr>
          <a:xfrm>
            <a:off x="268930" y="1575221"/>
            <a:ext cx="6065162" cy="4789496"/>
          </a:xfrm>
          <a:prstGeom prst="rect">
            <a:avLst/>
          </a:prstGeom>
          <a:noFill/>
        </p:spPr>
        <p:txBody>
          <a:bodyPr wrap="square">
            <a:normAutofit/>
          </a:bodyPr>
          <a:lstStyle/>
          <a:p>
            <a:pPr marR="0" lvl="0" algn="l" defTabSz="914400" rtl="0" eaLnBrk="1" fontAlgn="auto" latinLnBrk="0" hangingPunct="1">
              <a:lnSpc>
                <a:spcPct val="120000"/>
              </a:lnSpc>
              <a:spcBef>
                <a:spcPts val="0"/>
              </a:spcBef>
              <a:spcAft>
                <a:spcPts val="300"/>
              </a:spcAft>
              <a:buClr>
                <a:srgbClr val="720F14"/>
              </a:buClr>
              <a:buSzTx/>
              <a:tabLst/>
              <a:defRPr/>
            </a:pPr>
            <a:r>
              <a:rPr lang="en-AU" sz="2400" b="1" dirty="0">
                <a:solidFill>
                  <a:srgbClr val="720F14"/>
                </a:solidFill>
                <a:latin typeface="Arial"/>
              </a:rPr>
              <a:t>HIV knowledge scores (range 0-12)</a:t>
            </a:r>
          </a:p>
          <a:p>
            <a:pPr marL="342900"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Mean knowledge score = 9.8 (82%)</a:t>
            </a:r>
          </a:p>
          <a:p>
            <a:pPr marL="342900"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defRPr/>
            </a:pPr>
            <a:r>
              <a:rPr kumimoji="0" lang="en-AU" b="0" i="0" u="none" strike="noStrike" kern="1200" cap="none" spc="0" normalizeH="0" baseline="0" noProof="0" dirty="0">
                <a:ln>
                  <a:noFill/>
                </a:ln>
                <a:solidFill>
                  <a:schemeClr val="accent4">
                    <a:lumMod val="75000"/>
                  </a:schemeClr>
                </a:solidFill>
                <a:effectLst/>
                <a:uLnTx/>
                <a:uFillTx/>
                <a:latin typeface="Arial"/>
                <a:ea typeface="+mn-ea"/>
                <a:cs typeface="Times New Roman" panose="02020603050405020304" pitchFamily="18" charset="0"/>
              </a:rPr>
              <a:t>‘</a:t>
            </a:r>
            <a:r>
              <a:rPr kumimoji="0" lang="en-AU" b="0" i="1" u="none" strike="noStrike" kern="1200" cap="none" spc="0" normalizeH="0" baseline="0" noProof="0" dirty="0">
                <a:ln>
                  <a:noFill/>
                </a:ln>
                <a:solidFill>
                  <a:schemeClr val="accent4">
                    <a:lumMod val="75000"/>
                  </a:schemeClr>
                </a:solidFill>
                <a:effectLst/>
                <a:uLnTx/>
                <a:uFillTx/>
                <a:latin typeface="Arial"/>
                <a:ea typeface="+mn-ea"/>
                <a:cs typeface="Times New Roman" panose="02020603050405020304" pitchFamily="18" charset="0"/>
              </a:rPr>
              <a:t>You can take a pill every day to prevent getting infected with HIV</a:t>
            </a:r>
            <a:r>
              <a:rPr kumimoji="0" lang="en-AU" b="0" i="0" u="none" strike="noStrike" kern="1200" cap="none" spc="0" normalizeH="0" baseline="0" noProof="0" dirty="0">
                <a:ln>
                  <a:noFill/>
                </a:ln>
                <a:solidFill>
                  <a:schemeClr val="accent4">
                    <a:lumMod val="75000"/>
                  </a:schemeClr>
                </a:solidFill>
                <a:effectLst/>
                <a:uLnTx/>
                <a:uFillTx/>
                <a:latin typeface="Arial"/>
                <a:ea typeface="+mn-ea"/>
                <a:cs typeface="Times New Roman" panose="02020603050405020304" pitchFamily="18" charset="0"/>
              </a:rPr>
              <a:t>’</a:t>
            </a:r>
          </a:p>
          <a:p>
            <a:pPr marL="1081088" marR="0" lvl="2" indent="-342900" algn="l" defTabSz="914400" rtl="0" eaLnBrk="1" fontAlgn="auto" latinLnBrk="0" hangingPunct="1">
              <a:lnSpc>
                <a:spcPct val="120000"/>
              </a:lnSpc>
              <a:spcBef>
                <a:spcPts val="0"/>
              </a:spcBef>
              <a:spcAft>
                <a:spcPts val="1200"/>
              </a:spcAft>
              <a:buClr>
                <a:srgbClr val="720F14"/>
              </a:buClr>
              <a:buSzTx/>
              <a:buFont typeface="Arial" panose="020B0604020202020204" pitchFamily="34" charset="0"/>
              <a:buChar char="•"/>
              <a:tabLst/>
              <a:defRPr/>
            </a:pPr>
            <a:r>
              <a:rPr kumimoji="0" lang="en-AU"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20.5% correctly answered</a:t>
            </a:r>
            <a:endParaRPr lang="en-AU" dirty="0">
              <a:solidFill>
                <a:prstClr val="black"/>
              </a:solidFill>
              <a:latin typeface="Arial"/>
              <a:cs typeface="Times New Roman" panose="02020603050405020304" pitchFamily="18" charset="0"/>
            </a:endParaRPr>
          </a:p>
          <a:p>
            <a:pPr marR="0" lvl="0" algn="l" defTabSz="914400" rtl="0" eaLnBrk="1" fontAlgn="auto" latinLnBrk="0" hangingPunct="1">
              <a:lnSpc>
                <a:spcPct val="120000"/>
              </a:lnSpc>
              <a:spcBef>
                <a:spcPts val="0"/>
              </a:spcBef>
              <a:spcAft>
                <a:spcPts val="300"/>
              </a:spcAft>
              <a:buClr>
                <a:srgbClr val="720F14"/>
              </a:buClr>
              <a:buSzTx/>
              <a:tabLst/>
              <a:defRPr/>
            </a:pPr>
            <a:r>
              <a:rPr kumimoji="0" lang="en-AU" sz="2400" b="1" i="0" u="none" strike="noStrike" kern="1200" cap="none" spc="0" normalizeH="0" baseline="0" noProof="0" dirty="0">
                <a:ln>
                  <a:noFill/>
                </a:ln>
                <a:solidFill>
                  <a:srgbClr val="720F14"/>
                </a:solidFill>
                <a:effectLst/>
                <a:uLnTx/>
                <a:uFillTx/>
                <a:latin typeface="Arial"/>
                <a:ea typeface="+mn-ea"/>
                <a:cs typeface="+mn-cs"/>
              </a:rPr>
              <a:t>HIV Risk scores</a:t>
            </a:r>
          </a:p>
          <a:p>
            <a:pPr marL="342900"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defRPr/>
            </a:pPr>
            <a:r>
              <a:rPr kumimoji="0" lang="en-AU" sz="2000" b="0"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a:t>
            </a:r>
            <a:r>
              <a:rPr kumimoji="0" lang="en-AU" sz="20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MSM </a:t>
            </a:r>
          </a:p>
          <a:p>
            <a:pPr marL="808038"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tab pos="903288" algn="l"/>
              </a:tabLst>
              <a:defRPr/>
            </a:pPr>
            <a:r>
              <a:rPr kumimoji="0" lang="en-AU" sz="2000" b="0"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a:t>
            </a:r>
            <a:r>
              <a:rPr kumimoji="0" lang="en-AU" sz="20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older age </a:t>
            </a:r>
          </a:p>
          <a:p>
            <a:pPr marL="808038"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tab pos="903288" algn="l"/>
              </a:tabLst>
              <a:defRPr/>
            </a:pPr>
            <a:r>
              <a:rPr kumimoji="0" lang="en-AU" sz="2000" b="0"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a:t>
            </a:r>
            <a:r>
              <a:rPr kumimoji="0" lang="en-AU" sz="20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International students</a:t>
            </a:r>
          </a:p>
          <a:p>
            <a:pPr marL="808038"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tab pos="903288" algn="l"/>
              </a:tabLst>
              <a:defRPr/>
            </a:pPr>
            <a:r>
              <a:rPr kumimoji="0" lang="en-AU" sz="2000" b="0"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a:t>
            </a:r>
            <a:r>
              <a:rPr kumimoji="0" lang="en-AU" sz="20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No Medicare</a:t>
            </a:r>
          </a:p>
          <a:p>
            <a:pPr marL="808038" marR="0" lvl="0" indent="-342900" algn="l" defTabSz="914400" rtl="0" eaLnBrk="1" fontAlgn="auto" latinLnBrk="0" hangingPunct="1">
              <a:lnSpc>
                <a:spcPct val="120000"/>
              </a:lnSpc>
              <a:spcBef>
                <a:spcPts val="0"/>
              </a:spcBef>
              <a:spcAft>
                <a:spcPts val="300"/>
              </a:spcAft>
              <a:buClr>
                <a:srgbClr val="720F14"/>
              </a:buClr>
              <a:buSzTx/>
              <a:buFont typeface="Arial" panose="020B0604020202020204" pitchFamily="34" charset="0"/>
              <a:buChar char="•"/>
              <a:tabLst>
                <a:tab pos="903288" algn="l"/>
              </a:tabLst>
              <a:defRPr/>
            </a:pPr>
            <a:r>
              <a:rPr kumimoji="0" lang="en-AU" sz="2000" b="0"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a:t>
            </a:r>
            <a:r>
              <a:rPr kumimoji="0" lang="en-AU" sz="20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Awareness of PrEP</a:t>
            </a:r>
          </a:p>
          <a:p>
            <a:pPr marL="342900" marR="0" lvl="0" indent="-342900" algn="l" defTabSz="914400" rtl="0" eaLnBrk="1" fontAlgn="auto" latinLnBrk="0" hangingPunct="1">
              <a:lnSpc>
                <a:spcPct val="110000"/>
              </a:lnSpc>
              <a:spcBef>
                <a:spcPts val="0"/>
              </a:spcBef>
              <a:spcAft>
                <a:spcPts val="300"/>
              </a:spcAft>
              <a:buClr>
                <a:srgbClr val="51247A"/>
              </a:buClr>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endParaRPr>
          </a:p>
        </p:txBody>
      </p:sp>
      <p:pic>
        <p:nvPicPr>
          <p:cNvPr id="5" name="Picture 4" descr="A red ribbon on a black background&#10;&#10;Description automatically generated">
            <a:extLst>
              <a:ext uri="{FF2B5EF4-FFF2-40B4-BE49-F238E27FC236}">
                <a16:creationId xmlns:a16="http://schemas.microsoft.com/office/drawing/2014/main" id="{D9AE072A-DB30-6026-EF87-E14413F45DB4}"/>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b="66509"/>
          <a:stretch/>
        </p:blipFill>
        <p:spPr>
          <a:xfrm>
            <a:off x="142989" y="515610"/>
            <a:ext cx="3876561" cy="996859"/>
          </a:xfrm>
          <a:prstGeom prst="rect">
            <a:avLst/>
          </a:prstGeom>
        </p:spPr>
      </p:pic>
      <p:graphicFrame>
        <p:nvGraphicFramePr>
          <p:cNvPr id="6" name="Table 5">
            <a:extLst>
              <a:ext uri="{FF2B5EF4-FFF2-40B4-BE49-F238E27FC236}">
                <a16:creationId xmlns:a16="http://schemas.microsoft.com/office/drawing/2014/main" id="{E60D2000-427B-5813-19C2-849FA56B28F8}"/>
              </a:ext>
            </a:extLst>
          </p:cNvPr>
          <p:cNvGraphicFramePr>
            <a:graphicFrameLocks noGrp="1"/>
          </p:cNvGraphicFramePr>
          <p:nvPr>
            <p:extLst>
              <p:ext uri="{D42A27DB-BD31-4B8C-83A1-F6EECF244321}">
                <p14:modId xmlns:p14="http://schemas.microsoft.com/office/powerpoint/2010/main" val="4028348001"/>
              </p:ext>
            </p:extLst>
          </p:nvPr>
        </p:nvGraphicFramePr>
        <p:xfrm>
          <a:off x="6334092" y="1662955"/>
          <a:ext cx="5570571" cy="4614028"/>
        </p:xfrm>
        <a:graphic>
          <a:graphicData uri="http://schemas.openxmlformats.org/drawingml/2006/table">
            <a:tbl>
              <a:tblPr firstRow="1" firstCol="1" bandRow="1">
                <a:tableStyleId>{2D5ABB26-0587-4C30-8999-92F81FD0307C}</a:tableStyleId>
              </a:tblPr>
              <a:tblGrid>
                <a:gridCol w="2979771">
                  <a:extLst>
                    <a:ext uri="{9D8B030D-6E8A-4147-A177-3AD203B41FA5}">
                      <a16:colId xmlns:a16="http://schemas.microsoft.com/office/drawing/2014/main" val="574054634"/>
                    </a:ext>
                  </a:extLst>
                </a:gridCol>
                <a:gridCol w="1085850">
                  <a:extLst>
                    <a:ext uri="{9D8B030D-6E8A-4147-A177-3AD203B41FA5}">
                      <a16:colId xmlns:a16="http://schemas.microsoft.com/office/drawing/2014/main" val="3281441243"/>
                    </a:ext>
                  </a:extLst>
                </a:gridCol>
                <a:gridCol w="1504950">
                  <a:extLst>
                    <a:ext uri="{9D8B030D-6E8A-4147-A177-3AD203B41FA5}">
                      <a16:colId xmlns:a16="http://schemas.microsoft.com/office/drawing/2014/main" val="443990492"/>
                    </a:ext>
                  </a:extLst>
                </a:gridCol>
              </a:tblGrid>
              <a:tr h="353513">
                <a:tc>
                  <a:txBody>
                    <a:bodyPr/>
                    <a:lstStyle/>
                    <a:p>
                      <a:r>
                        <a:rPr lang="en-AU" sz="1200" dirty="0">
                          <a:effectLst/>
                          <a:latin typeface="Arial" panose="020B0604020202020204" pitchFamily="34" charset="0"/>
                          <a:cs typeface="Arial" panose="020B0604020202020204" pitchFamily="34" charset="0"/>
                        </a:rPr>
                        <a:t> </a:t>
                      </a:r>
                      <a:endParaRPr lang="en-AU"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lnT w="12700" cap="flat" cmpd="sng" algn="ctr">
                      <a:solidFill>
                        <a:srgbClr val="720F14"/>
                      </a:solidFill>
                      <a:prstDash val="solid"/>
                      <a:round/>
                      <a:headEnd type="none" w="med" len="med"/>
                      <a:tailEnd type="none" w="med" len="med"/>
                    </a:lnT>
                    <a:solidFill>
                      <a:srgbClr val="720F14"/>
                    </a:solidFill>
                  </a:tcPr>
                </a:tc>
                <a:tc>
                  <a:txBody>
                    <a:bodyPr/>
                    <a:lstStyle/>
                    <a:p>
                      <a:pPr algn="ctr"/>
                      <a:r>
                        <a:rPr lang="en-AU" sz="1200" b="1" dirty="0">
                          <a:solidFill>
                            <a:schemeClr val="bg1"/>
                          </a:solidFill>
                          <a:effectLst/>
                          <a:latin typeface="Arial" panose="020B0604020202020204" pitchFamily="34" charset="0"/>
                          <a:cs typeface="Arial" panose="020B0604020202020204" pitchFamily="34" charset="0"/>
                        </a:rPr>
                        <a:t>All MSM*</a:t>
                      </a:r>
                    </a:p>
                    <a:p>
                      <a:pPr algn="ctr"/>
                      <a:r>
                        <a:rPr lang="en-AU" sz="1200" b="1" dirty="0">
                          <a:solidFill>
                            <a:schemeClr val="bg1"/>
                          </a:solidFill>
                          <a:effectLst/>
                          <a:latin typeface="Arial" panose="020B0604020202020204" pitchFamily="34" charset="0"/>
                          <a:cs typeface="Arial" panose="020B0604020202020204" pitchFamily="34" charset="0"/>
                        </a:rPr>
                        <a:t>(N=207)</a:t>
                      </a:r>
                      <a:endParaRPr lang="en-AU"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rgbClr val="720F14"/>
                      </a:solidFill>
                      <a:prstDash val="solid"/>
                      <a:round/>
                      <a:headEnd type="none" w="med" len="med"/>
                      <a:tailEnd type="none" w="med" len="med"/>
                    </a:lnT>
                    <a:solidFill>
                      <a:srgbClr val="720F14"/>
                    </a:solidFill>
                  </a:tcPr>
                </a:tc>
                <a:tc>
                  <a:txBody>
                    <a:bodyPr/>
                    <a:lstStyle/>
                    <a:p>
                      <a:pPr algn="ctr"/>
                      <a:r>
                        <a:rPr lang="en-AU" sz="1200" b="1" dirty="0">
                          <a:solidFill>
                            <a:schemeClr val="bg1"/>
                          </a:solidFill>
                          <a:effectLst/>
                          <a:latin typeface="Arial" panose="020B0604020202020204" pitchFamily="34" charset="0"/>
                          <a:cs typeface="Arial" panose="020B0604020202020204" pitchFamily="34" charset="0"/>
                        </a:rPr>
                        <a:t>All other sexual behaviours** (N=4,084)</a:t>
                      </a:r>
                      <a:endParaRPr lang="en-AU"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lnT w="12700" cap="flat" cmpd="sng" algn="ctr">
                      <a:solidFill>
                        <a:srgbClr val="720F14"/>
                      </a:solidFill>
                      <a:prstDash val="solid"/>
                      <a:round/>
                      <a:headEnd type="none" w="med" len="med"/>
                      <a:tailEnd type="none" w="med" len="med"/>
                    </a:lnT>
                    <a:solidFill>
                      <a:srgbClr val="720F14"/>
                    </a:solidFill>
                  </a:tcPr>
                </a:tc>
                <a:extLst>
                  <a:ext uri="{0D108BD9-81ED-4DB2-BD59-A6C34878D82A}">
                    <a16:rowId xmlns:a16="http://schemas.microsoft.com/office/drawing/2014/main" val="3500215079"/>
                  </a:ext>
                </a:extLst>
              </a:tr>
              <a:tr h="176756">
                <a:tc>
                  <a:txBody>
                    <a:bodyPr/>
                    <a:lstStyle/>
                    <a:p>
                      <a:r>
                        <a:rPr lang="en-AU" sz="1100" dirty="0">
                          <a:effectLst/>
                          <a:latin typeface="Arial" panose="020B0604020202020204" pitchFamily="34" charset="0"/>
                          <a:cs typeface="Arial" panose="020B0604020202020204" pitchFamily="34" charset="0"/>
                        </a:rPr>
                        <a:t>Mean HIV risk score</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6.2</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3.2</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4261560554"/>
                  </a:ext>
                </a:extLst>
              </a:tr>
              <a:tr h="176756">
                <a:tc>
                  <a:txBody>
                    <a:bodyPr/>
                    <a:lstStyle/>
                    <a:p>
                      <a:r>
                        <a:rPr lang="en-AU" sz="1100" b="0" dirty="0">
                          <a:effectLst/>
                          <a:latin typeface="Arial" panose="020B0604020202020204" pitchFamily="34" charset="0"/>
                          <a:cs typeface="Arial" panose="020B0604020202020204" pitchFamily="34" charset="0"/>
                        </a:rPr>
                        <a:t>Range 0-37</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2804819950"/>
                  </a:ext>
                </a:extLst>
              </a:tr>
              <a:tr h="176756">
                <a:tc>
                  <a:txBody>
                    <a:bodyPr/>
                    <a:lstStyle/>
                    <a:p>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290145181"/>
                  </a:ext>
                </a:extLst>
              </a:tr>
              <a:tr h="176756">
                <a:tc>
                  <a:txBody>
                    <a:bodyPr/>
                    <a:lstStyle/>
                    <a:p>
                      <a:r>
                        <a:rPr lang="en-AU" sz="1100" dirty="0">
                          <a:effectLst/>
                          <a:latin typeface="Arial" panose="020B0604020202020204" pitchFamily="34" charset="0"/>
                          <a:cs typeface="Arial" panose="020B0604020202020204" pitchFamily="34" charset="0"/>
                        </a:rPr>
                        <a:t>Mean HIV risk score by age</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3237805052"/>
                  </a:ext>
                </a:extLst>
              </a:tr>
              <a:tr h="176756">
                <a:tc>
                  <a:txBody>
                    <a:bodyPr/>
                    <a:lstStyle/>
                    <a:p>
                      <a:r>
                        <a:rPr lang="en-AU" sz="1100" b="0">
                          <a:effectLst/>
                          <a:latin typeface="Arial" panose="020B0604020202020204" pitchFamily="34" charset="0"/>
                          <a:cs typeface="Arial" panose="020B0604020202020204" pitchFamily="34" charset="0"/>
                        </a:rPr>
                        <a:t>18-19 years</a:t>
                      </a:r>
                      <a:endParaRPr lang="en-AU" sz="11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3.2</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2.6</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2431867602"/>
                  </a:ext>
                </a:extLst>
              </a:tr>
              <a:tr h="176756">
                <a:tc>
                  <a:txBody>
                    <a:bodyPr/>
                    <a:lstStyle/>
                    <a:p>
                      <a:r>
                        <a:rPr lang="en-AU" sz="1100" b="0">
                          <a:effectLst/>
                          <a:latin typeface="Arial" panose="020B0604020202020204" pitchFamily="34" charset="0"/>
                          <a:cs typeface="Arial" panose="020B0604020202020204" pitchFamily="34" charset="0"/>
                        </a:rPr>
                        <a:t>20-24 years</a:t>
                      </a:r>
                      <a:endParaRPr lang="en-AU" sz="11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6.8</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3.3</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507537470"/>
                  </a:ext>
                </a:extLst>
              </a:tr>
              <a:tr h="176756">
                <a:tc>
                  <a:txBody>
                    <a:bodyPr/>
                    <a:lstStyle/>
                    <a:p>
                      <a:r>
                        <a:rPr lang="en-AU" sz="1100" b="0" dirty="0">
                          <a:effectLst/>
                          <a:latin typeface="Arial" panose="020B0604020202020204" pitchFamily="34" charset="0"/>
                          <a:cs typeface="Arial" panose="020B0604020202020204" pitchFamily="34" charset="0"/>
                        </a:rPr>
                        <a:t>25-29 years</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8.0</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3.6</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3003594042"/>
                  </a:ext>
                </a:extLst>
              </a:tr>
              <a:tr h="176756">
                <a:tc>
                  <a:txBody>
                    <a:bodyPr/>
                    <a:lstStyle/>
                    <a:p>
                      <a:r>
                        <a:rPr lang="en-AU" sz="1100" b="0">
                          <a:effectLst/>
                          <a:latin typeface="Arial" panose="020B0604020202020204" pitchFamily="34" charset="0"/>
                          <a:cs typeface="Arial" panose="020B0604020202020204" pitchFamily="34" charset="0"/>
                        </a:rPr>
                        <a:t>30-34 years</a:t>
                      </a:r>
                      <a:endParaRPr lang="en-AU" sz="11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6.0</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4.0</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534372125"/>
                  </a:ext>
                </a:extLst>
              </a:tr>
              <a:tr h="176756">
                <a:tc>
                  <a:txBody>
                    <a:bodyPr/>
                    <a:lstStyle/>
                    <a:p>
                      <a:r>
                        <a:rPr lang="en-AU" sz="1100" b="0" dirty="0">
                          <a:effectLst/>
                          <a:latin typeface="Arial" panose="020B0604020202020204" pitchFamily="34" charset="0"/>
                          <a:cs typeface="Arial" panose="020B0604020202020204" pitchFamily="34" charset="0"/>
                        </a:rPr>
                        <a:t>35-39 years</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11.5</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4.3</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800534130"/>
                  </a:ext>
                </a:extLst>
              </a:tr>
              <a:tr h="176756">
                <a:tc>
                  <a:txBody>
                    <a:bodyPr/>
                    <a:lstStyle/>
                    <a:p>
                      <a:r>
                        <a:rPr lang="en-AU" sz="1100" b="0" dirty="0">
                          <a:effectLst/>
                          <a:latin typeface="Arial" panose="020B0604020202020204" pitchFamily="34" charset="0"/>
                          <a:cs typeface="Arial" panose="020B0604020202020204" pitchFamily="34" charset="0"/>
                        </a:rPr>
                        <a:t>40 years and over</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7.8</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3.6</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2848072165"/>
                  </a:ext>
                </a:extLst>
              </a:tr>
              <a:tr h="176756">
                <a:tc>
                  <a:txBody>
                    <a:bodyPr/>
                    <a:lstStyle/>
                    <a:p>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906253344"/>
                  </a:ext>
                </a:extLst>
              </a:tr>
              <a:tr h="176756">
                <a:tc>
                  <a:txBody>
                    <a:bodyPr/>
                    <a:lstStyle/>
                    <a:p>
                      <a:r>
                        <a:rPr lang="en-AU" sz="1100" dirty="0">
                          <a:effectLst/>
                          <a:latin typeface="Arial" panose="020B0604020202020204" pitchFamily="34" charset="0"/>
                          <a:cs typeface="Arial" panose="020B0604020202020204" pitchFamily="34" charset="0"/>
                        </a:rPr>
                        <a:t>Mean HIV risk score by student status</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632519186"/>
                  </a:ext>
                </a:extLst>
              </a:tr>
              <a:tr h="176756">
                <a:tc>
                  <a:txBody>
                    <a:bodyPr/>
                    <a:lstStyle/>
                    <a:p>
                      <a:r>
                        <a:rPr lang="en-AU" sz="1100" b="0" dirty="0">
                          <a:effectLst/>
                          <a:latin typeface="Arial" panose="020B0604020202020204" pitchFamily="34" charset="0"/>
                          <a:cs typeface="Arial" panose="020B0604020202020204" pitchFamily="34" charset="0"/>
                        </a:rPr>
                        <a:t>Domestic Australian born</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5.9</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3.4</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602051796"/>
                  </a:ext>
                </a:extLst>
              </a:tr>
              <a:tr h="176756">
                <a:tc>
                  <a:txBody>
                    <a:bodyPr/>
                    <a:lstStyle/>
                    <a:p>
                      <a:r>
                        <a:rPr lang="en-AU" sz="1100" b="0">
                          <a:effectLst/>
                          <a:latin typeface="Arial" panose="020B0604020202020204" pitchFamily="34" charset="0"/>
                          <a:cs typeface="Arial" panose="020B0604020202020204" pitchFamily="34" charset="0"/>
                        </a:rPr>
                        <a:t>Domestic Overseas born</a:t>
                      </a:r>
                      <a:endParaRPr lang="en-AU" sz="11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6.3</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3.3</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45890902"/>
                  </a:ext>
                </a:extLst>
              </a:tr>
              <a:tr h="176756">
                <a:tc>
                  <a:txBody>
                    <a:bodyPr/>
                    <a:lstStyle/>
                    <a:p>
                      <a:r>
                        <a:rPr lang="en-AU" sz="1100" b="0" dirty="0">
                          <a:effectLst/>
                          <a:latin typeface="Arial" panose="020B0604020202020204" pitchFamily="34" charset="0"/>
                          <a:cs typeface="Arial" panose="020B0604020202020204" pitchFamily="34" charset="0"/>
                        </a:rPr>
                        <a:t>International</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dirty="0">
                          <a:effectLst/>
                          <a:latin typeface="Arial" panose="020B0604020202020204" pitchFamily="34" charset="0"/>
                          <a:cs typeface="Arial" panose="020B0604020202020204" pitchFamily="34" charset="0"/>
                        </a:rPr>
                        <a:t>7.0</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a:effectLst/>
                          <a:latin typeface="Arial" panose="020B0604020202020204" pitchFamily="34" charset="0"/>
                          <a:cs typeface="Arial" panose="020B0604020202020204" pitchFamily="34" charset="0"/>
                        </a:rPr>
                        <a:t>2.4</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227733925"/>
                  </a:ext>
                </a:extLst>
              </a:tr>
              <a:tr h="176756">
                <a:tc>
                  <a:txBody>
                    <a:bodyPr/>
                    <a:lstStyle/>
                    <a:p>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114756151"/>
                  </a:ext>
                </a:extLst>
              </a:tr>
              <a:tr h="176756">
                <a:tc>
                  <a:txBody>
                    <a:bodyPr/>
                    <a:lstStyle/>
                    <a:p>
                      <a:r>
                        <a:rPr lang="en-AU" sz="1100">
                          <a:effectLst/>
                          <a:latin typeface="Arial" panose="020B0604020202020204" pitchFamily="34" charset="0"/>
                          <a:cs typeface="Arial" panose="020B0604020202020204" pitchFamily="34" charset="0"/>
                        </a:rPr>
                        <a:t>Mean HIV risk score by Medicare status</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3819034285"/>
                  </a:ext>
                </a:extLst>
              </a:tr>
              <a:tr h="176756">
                <a:tc>
                  <a:txBody>
                    <a:bodyPr/>
                    <a:lstStyle/>
                    <a:p>
                      <a:r>
                        <a:rPr lang="en-AU" sz="1100" b="0">
                          <a:effectLst/>
                          <a:latin typeface="Arial" panose="020B0604020202020204" pitchFamily="34" charset="0"/>
                          <a:cs typeface="Arial" panose="020B0604020202020204" pitchFamily="34" charset="0"/>
                        </a:rPr>
                        <a:t>No Medicare access</a:t>
                      </a:r>
                      <a:endParaRPr lang="en-AU" sz="11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7.1</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2.4</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601640640"/>
                  </a:ext>
                </a:extLst>
              </a:tr>
              <a:tr h="176756">
                <a:tc>
                  <a:txBody>
                    <a:bodyPr/>
                    <a:lstStyle/>
                    <a:p>
                      <a:r>
                        <a:rPr lang="en-AU" sz="1100" b="0" dirty="0">
                          <a:effectLst/>
                          <a:latin typeface="Arial" panose="020B0604020202020204" pitchFamily="34" charset="0"/>
                          <a:cs typeface="Arial" panose="020B0604020202020204" pitchFamily="34" charset="0"/>
                        </a:rPr>
                        <a:t>Medicare access</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dirty="0">
                          <a:effectLst/>
                          <a:latin typeface="Arial" panose="020B0604020202020204" pitchFamily="34" charset="0"/>
                          <a:cs typeface="Arial" panose="020B0604020202020204" pitchFamily="34" charset="0"/>
                        </a:rPr>
                        <a:t>6.0</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3.4</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465356965"/>
                  </a:ext>
                </a:extLst>
              </a:tr>
              <a:tr h="176756">
                <a:tc>
                  <a:txBody>
                    <a:bodyPr/>
                    <a:lstStyle/>
                    <a:p>
                      <a:r>
                        <a:rPr lang="en-AU" sz="1100">
                          <a:effectLst/>
                          <a:latin typeface="Arial" panose="020B0604020202020204" pitchFamily="34" charset="0"/>
                          <a:cs typeface="Arial" panose="020B0604020202020204" pitchFamily="34" charset="0"/>
                        </a:rPr>
                        <a:t> </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2223943800"/>
                  </a:ext>
                </a:extLst>
              </a:tr>
              <a:tr h="176756">
                <a:tc>
                  <a:txBody>
                    <a:bodyPr/>
                    <a:lstStyle/>
                    <a:p>
                      <a:r>
                        <a:rPr lang="en-AU" sz="1100">
                          <a:effectLst/>
                          <a:latin typeface="Arial" panose="020B0604020202020204" pitchFamily="34" charset="0"/>
                          <a:cs typeface="Arial" panose="020B0604020202020204" pitchFamily="34" charset="0"/>
                        </a:rPr>
                        <a:t>Mean HIV risk score by PrEP awareness</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 </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1460483500"/>
                  </a:ext>
                </a:extLst>
              </a:tr>
              <a:tr h="176756">
                <a:tc>
                  <a:txBody>
                    <a:bodyPr/>
                    <a:lstStyle/>
                    <a:p>
                      <a:r>
                        <a:rPr lang="en-AU" sz="1100" b="0">
                          <a:effectLst/>
                          <a:latin typeface="Arial" panose="020B0604020202020204" pitchFamily="34" charset="0"/>
                          <a:cs typeface="Arial" panose="020B0604020202020204" pitchFamily="34" charset="0"/>
                        </a:rPr>
                        <a:t>Not aware of PrEP</a:t>
                      </a:r>
                      <a:endParaRPr lang="en-AU" sz="11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tcPr>
                </a:tc>
                <a:tc>
                  <a:txBody>
                    <a:bodyPr/>
                    <a:lstStyle/>
                    <a:p>
                      <a:pPr algn="ctr"/>
                      <a:r>
                        <a:rPr lang="en-AU" sz="1100">
                          <a:effectLst/>
                          <a:latin typeface="Arial" panose="020B0604020202020204" pitchFamily="34" charset="0"/>
                          <a:cs typeface="Arial" panose="020B0604020202020204" pitchFamily="34" charset="0"/>
                        </a:rPr>
                        <a:t>3.9</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en-AU" sz="1100" dirty="0">
                          <a:effectLst/>
                          <a:latin typeface="Arial" panose="020B0604020202020204" pitchFamily="34" charset="0"/>
                          <a:cs typeface="Arial" panose="020B0604020202020204" pitchFamily="34" charset="0"/>
                        </a:rPr>
                        <a:t>3.5</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tcPr>
                </a:tc>
                <a:extLst>
                  <a:ext uri="{0D108BD9-81ED-4DB2-BD59-A6C34878D82A}">
                    <a16:rowId xmlns:a16="http://schemas.microsoft.com/office/drawing/2014/main" val="2161204844"/>
                  </a:ext>
                </a:extLst>
              </a:tr>
              <a:tr h="176756">
                <a:tc>
                  <a:txBody>
                    <a:bodyPr/>
                    <a:lstStyle/>
                    <a:p>
                      <a:r>
                        <a:rPr lang="en-AU" sz="1100" b="0" dirty="0">
                          <a:effectLst/>
                          <a:latin typeface="Arial" panose="020B0604020202020204" pitchFamily="34" charset="0"/>
                          <a:cs typeface="Arial" panose="020B0604020202020204" pitchFamily="34" charset="0"/>
                        </a:rPr>
                        <a:t>Aware of PrEP</a:t>
                      </a:r>
                      <a:endParaRPr lang="en-AU" sz="11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0F14"/>
                      </a:solidFill>
                      <a:prstDash val="solid"/>
                      <a:round/>
                      <a:headEnd type="none" w="med" len="med"/>
                      <a:tailEnd type="none" w="med" len="med"/>
                    </a:lnL>
                    <a:lnB w="12700" cap="flat" cmpd="sng" algn="ctr">
                      <a:solidFill>
                        <a:srgbClr val="720F14"/>
                      </a:solidFill>
                      <a:prstDash val="solid"/>
                      <a:round/>
                      <a:headEnd type="none" w="med" len="med"/>
                      <a:tailEnd type="none" w="med" len="med"/>
                    </a:lnB>
                  </a:tcPr>
                </a:tc>
                <a:tc>
                  <a:txBody>
                    <a:bodyPr/>
                    <a:lstStyle/>
                    <a:p>
                      <a:pPr algn="ctr"/>
                      <a:r>
                        <a:rPr lang="en-AU" sz="1100">
                          <a:effectLst/>
                          <a:latin typeface="Arial" panose="020B0604020202020204" pitchFamily="34" charset="0"/>
                          <a:cs typeface="Arial" panose="020B0604020202020204" pitchFamily="34" charset="0"/>
                        </a:rPr>
                        <a:t>7.0</a:t>
                      </a:r>
                      <a:endParaRPr lang="en-AU"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rgbClr val="720F14"/>
                      </a:solidFill>
                      <a:prstDash val="solid"/>
                      <a:round/>
                      <a:headEnd type="none" w="med" len="med"/>
                      <a:tailEnd type="none" w="med" len="med"/>
                    </a:lnB>
                  </a:tcPr>
                </a:tc>
                <a:tc>
                  <a:txBody>
                    <a:bodyPr/>
                    <a:lstStyle/>
                    <a:p>
                      <a:pPr algn="ctr"/>
                      <a:r>
                        <a:rPr lang="en-AU" sz="1100" dirty="0">
                          <a:effectLst/>
                          <a:latin typeface="Arial" panose="020B0604020202020204" pitchFamily="34" charset="0"/>
                          <a:cs typeface="Arial" panose="020B0604020202020204" pitchFamily="34" charset="0"/>
                        </a:rPr>
                        <a:t>4.3</a:t>
                      </a:r>
                      <a:endParaRPr lang="en-AU"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rgbClr val="720F14"/>
                      </a:solidFill>
                      <a:prstDash val="solid"/>
                      <a:round/>
                      <a:headEnd type="none" w="med" len="med"/>
                      <a:tailEnd type="none" w="med" len="med"/>
                    </a:lnR>
                    <a:lnB w="12700" cap="flat" cmpd="sng" algn="ctr">
                      <a:solidFill>
                        <a:srgbClr val="720F14"/>
                      </a:solidFill>
                      <a:prstDash val="solid"/>
                      <a:round/>
                      <a:headEnd type="none" w="med" len="med"/>
                      <a:tailEnd type="none" w="med" len="med"/>
                    </a:lnB>
                  </a:tcPr>
                </a:tc>
                <a:extLst>
                  <a:ext uri="{0D108BD9-81ED-4DB2-BD59-A6C34878D82A}">
                    <a16:rowId xmlns:a16="http://schemas.microsoft.com/office/drawing/2014/main" val="630509613"/>
                  </a:ext>
                </a:extLst>
              </a:tr>
            </a:tbl>
          </a:graphicData>
        </a:graphic>
      </p:graphicFrame>
      <p:grpSp>
        <p:nvGrpSpPr>
          <p:cNvPr id="7" name="Group 6">
            <a:extLst>
              <a:ext uri="{FF2B5EF4-FFF2-40B4-BE49-F238E27FC236}">
                <a16:creationId xmlns:a16="http://schemas.microsoft.com/office/drawing/2014/main" id="{89451F6F-08D7-40B9-855B-C8399552536C}"/>
              </a:ext>
            </a:extLst>
          </p:cNvPr>
          <p:cNvGrpSpPr/>
          <p:nvPr/>
        </p:nvGrpSpPr>
        <p:grpSpPr>
          <a:xfrm>
            <a:off x="8585049" y="2201363"/>
            <a:ext cx="1797201" cy="4112521"/>
            <a:chOff x="8585049" y="1925248"/>
            <a:chExt cx="1797201" cy="4112521"/>
          </a:xfrm>
        </p:grpSpPr>
        <p:sp>
          <p:nvSpPr>
            <p:cNvPr id="8" name="Rectangle 7">
              <a:extLst>
                <a:ext uri="{FF2B5EF4-FFF2-40B4-BE49-F238E27FC236}">
                  <a16:creationId xmlns:a16="http://schemas.microsoft.com/office/drawing/2014/main" id="{2724F12A-CADD-2BA1-AFF3-5116815BC2B0}"/>
                </a:ext>
              </a:extLst>
            </p:cNvPr>
            <p:cNvSpPr/>
            <p:nvPr/>
          </p:nvSpPr>
          <p:spPr>
            <a:xfrm>
              <a:off x="9391650" y="1925248"/>
              <a:ext cx="990600" cy="41125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Arrow: Right 8">
              <a:extLst>
                <a:ext uri="{FF2B5EF4-FFF2-40B4-BE49-F238E27FC236}">
                  <a16:creationId xmlns:a16="http://schemas.microsoft.com/office/drawing/2014/main" id="{5D3F74BF-E93C-3311-9DF0-A37C93077FAE}"/>
                </a:ext>
              </a:extLst>
            </p:cNvPr>
            <p:cNvSpPr/>
            <p:nvPr/>
          </p:nvSpPr>
          <p:spPr>
            <a:xfrm>
              <a:off x="8591550" y="3333750"/>
              <a:ext cx="9906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A2801CDD-DADF-93DE-E9C7-433291F10BF6}"/>
                </a:ext>
              </a:extLst>
            </p:cNvPr>
            <p:cNvSpPr/>
            <p:nvPr/>
          </p:nvSpPr>
          <p:spPr>
            <a:xfrm>
              <a:off x="8591550" y="4362509"/>
              <a:ext cx="9906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Arrow: Right 10">
              <a:extLst>
                <a:ext uri="{FF2B5EF4-FFF2-40B4-BE49-F238E27FC236}">
                  <a16:creationId xmlns:a16="http://schemas.microsoft.com/office/drawing/2014/main" id="{3B671BEC-B73A-FB44-2895-6AEEDE57BB51}"/>
                </a:ext>
              </a:extLst>
            </p:cNvPr>
            <p:cNvSpPr/>
            <p:nvPr/>
          </p:nvSpPr>
          <p:spPr>
            <a:xfrm>
              <a:off x="8585049" y="4900917"/>
              <a:ext cx="9906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Arrow: Right 11">
              <a:extLst>
                <a:ext uri="{FF2B5EF4-FFF2-40B4-BE49-F238E27FC236}">
                  <a16:creationId xmlns:a16="http://schemas.microsoft.com/office/drawing/2014/main" id="{BFA2D130-875B-1CBB-DD8B-9CBC9D6F1874}"/>
                </a:ext>
              </a:extLst>
            </p:cNvPr>
            <p:cNvSpPr/>
            <p:nvPr/>
          </p:nvSpPr>
          <p:spPr>
            <a:xfrm>
              <a:off x="8624077" y="5790719"/>
              <a:ext cx="9906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34" name="Video 33">
            <a:hlinkClick r:id="" action="ppaction://media"/>
            <a:extLst>
              <a:ext uri="{FF2B5EF4-FFF2-40B4-BE49-F238E27FC236}">
                <a16:creationId xmlns:a16="http://schemas.microsoft.com/office/drawing/2014/main" id="{CB180AEC-283A-949A-2FA6-A50499622B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7407131"/>
      </p:ext>
    </p:extLst>
  </p:cSld>
  <p:clrMapOvr>
    <a:masterClrMapping/>
  </p:clrMapOvr>
  <mc:AlternateContent xmlns:mc="http://schemas.openxmlformats.org/markup-compatibility/2006">
    <mc:Choice xmlns:p14="http://schemas.microsoft.com/office/powerpoint/2010/main" Requires="p14">
      <p:transition spd="slow" p14:dur="2000" advTm="66745"/>
    </mc:Choice>
    <mc:Fallback>
      <p:transition spd="slow" advTm="6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4"/>
                </p:tgtEl>
              </p:cMediaNode>
            </p:video>
            <p:seq concurrent="1" nextAc="seek">
              <p:cTn id="10" restart="whenNotActive" fill="hold" evtFilter="cancelBubble" nodeType="interactiveSeq">
                <p:stCondLst>
                  <p:cond evt="onClick" delay="0">
                    <p:tgtEl>
                      <p:spTgt spid="3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D002E-704E-0115-3BC4-22424C33D6BD}"/>
              </a:ext>
            </a:extLst>
          </p:cNvPr>
          <p:cNvSpPr>
            <a:spLocks noGrp="1"/>
          </p:cNvSpPr>
          <p:nvPr>
            <p:ph type="title" idx="4294967295"/>
          </p:nvPr>
        </p:nvSpPr>
        <p:spPr>
          <a:xfrm>
            <a:off x="904875" y="0"/>
            <a:ext cx="10515600" cy="1325563"/>
          </a:xfrm>
        </p:spPr>
        <p:txBody>
          <a:bodyPr/>
          <a:lstStyle/>
          <a:p>
            <a:r>
              <a:rPr lang="en-AU" sz="4400" b="1" kern="0" dirty="0">
                <a:solidFill>
                  <a:srgbClr val="720F14"/>
                </a:solidFill>
                <a:latin typeface="Times New Roman" panose="02020603050405020304" pitchFamily="18" charset="0"/>
                <a:cs typeface="Times New Roman" panose="02020603050405020304" pitchFamily="18" charset="0"/>
              </a:rPr>
              <a:t>Results: Adjusted odds ratios</a:t>
            </a:r>
          </a:p>
        </p:txBody>
      </p:sp>
      <p:pic>
        <p:nvPicPr>
          <p:cNvPr id="5" name="Picture 4" descr="A red ribbon on a black background&#10;&#10;Description automatically generated">
            <a:extLst>
              <a:ext uri="{FF2B5EF4-FFF2-40B4-BE49-F238E27FC236}">
                <a16:creationId xmlns:a16="http://schemas.microsoft.com/office/drawing/2014/main" id="{D9AE072A-DB30-6026-EF87-E14413F45DB4}"/>
              </a:ext>
            </a:extLst>
          </p:cNvPr>
          <p:cNvPicPr>
            <a:picLocks noChangeAspect="1"/>
          </p:cNvPicPr>
          <p:nvPr/>
        </p:nvPicPr>
        <p:blipFill rotWithShape="1">
          <a:blip r:embed="rId5">
            <a:alphaModFix amt="50000"/>
            <a:extLst>
              <a:ext uri="{28A0092B-C50C-407E-A947-70E740481C1C}">
                <a14:useLocalDpi xmlns:a14="http://schemas.microsoft.com/office/drawing/2010/main" val="0"/>
              </a:ext>
            </a:extLst>
          </a:blip>
          <a:srcRect b="66509"/>
          <a:stretch/>
        </p:blipFill>
        <p:spPr>
          <a:xfrm>
            <a:off x="162039" y="457246"/>
            <a:ext cx="3876561" cy="996859"/>
          </a:xfrm>
          <a:prstGeom prst="rect">
            <a:avLst/>
          </a:prstGeom>
        </p:spPr>
      </p:pic>
      <p:sp>
        <p:nvSpPr>
          <p:cNvPr id="3" name="Content Placeholder 1">
            <a:extLst>
              <a:ext uri="{FF2B5EF4-FFF2-40B4-BE49-F238E27FC236}">
                <a16:creationId xmlns:a16="http://schemas.microsoft.com/office/drawing/2014/main" id="{840F2E60-BF98-61C9-7223-530DD81BFC7B}"/>
              </a:ext>
            </a:extLst>
          </p:cNvPr>
          <p:cNvSpPr txBox="1">
            <a:spLocks/>
          </p:cNvSpPr>
          <p:nvPr/>
        </p:nvSpPr>
        <p:spPr>
          <a:xfrm>
            <a:off x="305896" y="2230126"/>
            <a:ext cx="5953092" cy="4492591"/>
          </a:xfrm>
          <a:prstGeom prst="rect">
            <a:avLst/>
          </a:prstGeom>
        </p:spPr>
        <p:txBody>
          <a:bodyPr vert="horz" lIns="0" tIns="0" rIns="0" bIns="0" rtlCol="0">
            <a:normAutofit/>
          </a:bodyPr>
          <a:lstStyle>
            <a:lvl1pPr marL="0" indent="0" algn="l" defTabSz="914400" rtl="0" eaLnBrk="1" latinLnBrk="0" hangingPunct="1">
              <a:lnSpc>
                <a:spcPts val="3240"/>
              </a:lnSpc>
              <a:spcBef>
                <a:spcPts val="300"/>
              </a:spcBef>
              <a:spcAft>
                <a:spcPts val="300"/>
              </a:spcAft>
              <a:buClr>
                <a:schemeClr val="tx1"/>
              </a:buClr>
              <a:buFont typeface="Arial" panose="020B0604020202020204" pitchFamily="34" charset="0"/>
              <a:buNone/>
              <a:defRPr lang="en-US" sz="2700" kern="1200">
                <a:solidFill>
                  <a:schemeClr val="accent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 lvl="1" indent="0">
              <a:lnSpc>
                <a:spcPct val="120000"/>
              </a:lnSpc>
              <a:spcAft>
                <a:spcPts val="600"/>
              </a:spcAft>
              <a:buClr>
                <a:srgbClr val="51247A"/>
              </a:buClr>
              <a:buNone/>
            </a:pPr>
            <a:r>
              <a:rPr lang="en-US" sz="2800" b="1" dirty="0">
                <a:solidFill>
                  <a:srgbClr val="720F14"/>
                </a:solidFill>
                <a:latin typeface="Arial"/>
              </a:rPr>
              <a:t>Likelihood of PrEP awareness:</a:t>
            </a:r>
          </a:p>
          <a:p>
            <a:pPr marL="627063" marR="0" lvl="1" indent="-266700" algn="l" defTabSz="914400" rtl="0" eaLnBrk="1" fontAlgn="auto" latinLnBrk="0" hangingPunct="1">
              <a:lnSpc>
                <a:spcPct val="120000"/>
              </a:lnSpc>
              <a:spcBef>
                <a:spcPts val="300"/>
              </a:spcBef>
              <a:spcAft>
                <a:spcPts val="600"/>
              </a:spcAft>
              <a:buClr>
                <a:srgbClr val="720F14"/>
              </a:buClr>
              <a:buSzTx/>
              <a:buFont typeface="Arial" panose="020B0604020202020204" pitchFamily="34" charset="0"/>
              <a:buChar char="•"/>
              <a:tabLst/>
              <a:defRPr/>
            </a:pPr>
            <a:r>
              <a:rPr lang="en-US" sz="2400" dirty="0">
                <a:solidFill>
                  <a:srgbClr val="00B050"/>
                </a:solidFill>
                <a:latin typeface="Arial"/>
                <a:cs typeface="Times New Roman" panose="02020603050405020304" pitchFamily="18" charset="0"/>
              </a:rPr>
              <a:t>↑</a:t>
            </a:r>
            <a:r>
              <a:rPr lang="en-US" sz="2400" dirty="0">
                <a:solidFill>
                  <a:prstClr val="black"/>
                </a:solidFill>
                <a:latin typeface="Arial"/>
                <a:cs typeface="Times New Roman" panose="02020603050405020304" pitchFamily="18" charset="0"/>
              </a:rPr>
              <a:t> increasing age (p&lt;0.05)</a:t>
            </a:r>
          </a:p>
          <a:p>
            <a:pPr marL="627063" lvl="1" indent="-266700">
              <a:lnSpc>
                <a:spcPct val="120000"/>
              </a:lnSpc>
              <a:spcAft>
                <a:spcPts val="600"/>
              </a:spcAft>
              <a:buClr>
                <a:srgbClr val="720F14"/>
              </a:buClr>
            </a:pPr>
            <a:r>
              <a:rPr lang="en-US" sz="2400" dirty="0">
                <a:solidFill>
                  <a:srgbClr val="00B050"/>
                </a:solidFill>
                <a:latin typeface="Arial"/>
                <a:cs typeface="Times New Roman" panose="02020603050405020304" pitchFamily="18" charset="0"/>
              </a:rPr>
              <a:t>↑ </a:t>
            </a:r>
            <a:r>
              <a:rPr lang="en-US" sz="2400" dirty="0">
                <a:solidFill>
                  <a:prstClr val="black"/>
                </a:solidFill>
                <a:latin typeface="Arial"/>
                <a:cs typeface="Times New Roman" panose="02020603050405020304" pitchFamily="18" charset="0"/>
              </a:rPr>
              <a:t>non-binary/gender diverse (p&lt;0.05)</a:t>
            </a:r>
            <a:endParaRPr lang="en-AU" sz="2400" dirty="0">
              <a:solidFill>
                <a:prstClr val="black"/>
              </a:solidFill>
              <a:latin typeface="Arial"/>
              <a:cs typeface="Times New Roman" panose="02020603050405020304" pitchFamily="18" charset="0"/>
            </a:endParaRPr>
          </a:p>
          <a:p>
            <a:pPr marL="627063" lvl="1" indent="-266700">
              <a:lnSpc>
                <a:spcPct val="120000"/>
              </a:lnSpc>
              <a:spcAft>
                <a:spcPts val="600"/>
              </a:spcAft>
              <a:buClr>
                <a:srgbClr val="720F14"/>
              </a:buClr>
            </a:pPr>
            <a:r>
              <a:rPr lang="en-US" sz="2400" dirty="0">
                <a:solidFill>
                  <a:srgbClr val="00B050"/>
                </a:solidFill>
                <a:latin typeface="Arial"/>
                <a:cs typeface="Times New Roman" panose="02020603050405020304" pitchFamily="18" charset="0"/>
              </a:rPr>
              <a:t>↑</a:t>
            </a:r>
            <a:r>
              <a:rPr lang="en-US" sz="2400" dirty="0">
                <a:solidFill>
                  <a:prstClr val="black"/>
                </a:solidFill>
                <a:latin typeface="Arial"/>
                <a:cs typeface="Times New Roman" panose="02020603050405020304" pitchFamily="18" charset="0"/>
              </a:rPr>
              <a:t> MSM, MSMW and WSW (p&lt;0.05)</a:t>
            </a:r>
          </a:p>
          <a:p>
            <a:pPr marL="627063" lvl="1" indent="-266700">
              <a:lnSpc>
                <a:spcPct val="120000"/>
              </a:lnSpc>
              <a:spcAft>
                <a:spcPts val="600"/>
              </a:spcAft>
              <a:buClr>
                <a:srgbClr val="720F14"/>
              </a:buClr>
            </a:pPr>
            <a:r>
              <a:rPr lang="en-US" sz="2400" dirty="0">
                <a:solidFill>
                  <a:srgbClr val="00B050"/>
                </a:solidFill>
                <a:latin typeface="Arial"/>
                <a:cs typeface="Times New Roman" panose="02020603050405020304" pitchFamily="18" charset="0"/>
              </a:rPr>
              <a:t>↑</a:t>
            </a:r>
            <a:r>
              <a:rPr lang="en-US" sz="2400" dirty="0">
                <a:solidFill>
                  <a:prstClr val="black"/>
                </a:solidFill>
                <a:latin typeface="Arial"/>
                <a:cs typeface="Times New Roman" panose="02020603050405020304" pitchFamily="18" charset="0"/>
              </a:rPr>
              <a:t> ever test for HIV (p&lt;0.05)</a:t>
            </a:r>
          </a:p>
          <a:p>
            <a:pPr marL="627063" lvl="1" indent="-266700">
              <a:lnSpc>
                <a:spcPct val="120000"/>
              </a:lnSpc>
              <a:spcAft>
                <a:spcPts val="600"/>
              </a:spcAft>
              <a:buClr>
                <a:srgbClr val="720F14"/>
              </a:buClr>
            </a:pPr>
            <a:r>
              <a:rPr lang="en-CA" sz="2400" dirty="0">
                <a:solidFill>
                  <a:srgbClr val="FF0000"/>
                </a:solidFill>
                <a:latin typeface="Arial"/>
                <a:cs typeface="Times New Roman" panose="02020603050405020304" pitchFamily="18" charset="0"/>
              </a:rPr>
              <a:t>↓</a:t>
            </a:r>
            <a:r>
              <a:rPr lang="en-CA" sz="2400" dirty="0">
                <a:solidFill>
                  <a:prstClr val="black"/>
                </a:solidFill>
                <a:latin typeface="Arial"/>
                <a:cs typeface="Times New Roman" panose="02020603050405020304" pitchFamily="18" charset="0"/>
              </a:rPr>
              <a:t> </a:t>
            </a:r>
            <a:r>
              <a:rPr lang="en-AU" sz="2400" dirty="0">
                <a:solidFill>
                  <a:prstClr val="black"/>
                </a:solidFill>
                <a:latin typeface="Arial"/>
                <a:cs typeface="Times New Roman" panose="02020603050405020304" pitchFamily="18" charset="0"/>
              </a:rPr>
              <a:t>International students </a:t>
            </a:r>
            <a:r>
              <a:rPr lang="en-US" sz="2400" dirty="0">
                <a:solidFill>
                  <a:prstClr val="black"/>
                </a:solidFill>
                <a:latin typeface="Arial"/>
                <a:cs typeface="Times New Roman" panose="02020603050405020304" pitchFamily="18" charset="0"/>
              </a:rPr>
              <a:t>(p=0.25)</a:t>
            </a:r>
            <a:endParaRPr lang="en-AU" sz="2400" dirty="0">
              <a:solidFill>
                <a:prstClr val="black"/>
              </a:solidFill>
              <a:latin typeface="Arial"/>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6B22A68E-A3E0-C624-8E02-45B275072FAF}"/>
              </a:ext>
            </a:extLst>
          </p:cNvPr>
          <p:cNvGraphicFramePr>
            <a:graphicFrameLocks/>
          </p:cNvGraphicFramePr>
          <p:nvPr>
            <p:extLst>
              <p:ext uri="{D42A27DB-BD31-4B8C-83A1-F6EECF244321}">
                <p14:modId xmlns:p14="http://schemas.microsoft.com/office/powerpoint/2010/main" val="2917922130"/>
              </p:ext>
            </p:extLst>
          </p:nvPr>
        </p:nvGraphicFramePr>
        <p:xfrm>
          <a:off x="6181758" y="1066170"/>
          <a:ext cx="5238717" cy="5557258"/>
        </p:xfrm>
        <a:graphic>
          <a:graphicData uri="http://schemas.openxmlformats.org/drawingml/2006/table">
            <a:tbl>
              <a:tblPr firstRow="1" firstCol="1" bandRow="1">
                <a:tableStyleId>{69012ECD-51FC-41F1-AA8D-1B2483CD663E}</a:tableStyleId>
              </a:tblPr>
              <a:tblGrid>
                <a:gridCol w="1278496">
                  <a:extLst>
                    <a:ext uri="{9D8B030D-6E8A-4147-A177-3AD203B41FA5}">
                      <a16:colId xmlns:a16="http://schemas.microsoft.com/office/drawing/2014/main" val="2272884095"/>
                    </a:ext>
                  </a:extLst>
                </a:gridCol>
                <a:gridCol w="2702513">
                  <a:extLst>
                    <a:ext uri="{9D8B030D-6E8A-4147-A177-3AD203B41FA5}">
                      <a16:colId xmlns:a16="http://schemas.microsoft.com/office/drawing/2014/main" val="3879104548"/>
                    </a:ext>
                  </a:extLst>
                </a:gridCol>
                <a:gridCol w="614078">
                  <a:extLst>
                    <a:ext uri="{9D8B030D-6E8A-4147-A177-3AD203B41FA5}">
                      <a16:colId xmlns:a16="http://schemas.microsoft.com/office/drawing/2014/main" val="3872946469"/>
                    </a:ext>
                  </a:extLst>
                </a:gridCol>
                <a:gridCol w="643630">
                  <a:extLst>
                    <a:ext uri="{9D8B030D-6E8A-4147-A177-3AD203B41FA5}">
                      <a16:colId xmlns:a16="http://schemas.microsoft.com/office/drawing/2014/main" val="1544384878"/>
                    </a:ext>
                  </a:extLst>
                </a:gridCol>
              </a:tblGrid>
              <a:tr h="29839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200" dirty="0">
                          <a:effectLst/>
                          <a:latin typeface="Arial" panose="020B0604020202020204" pitchFamily="34" charset="0"/>
                          <a:cs typeface="Arial" panose="020B0604020202020204" pitchFamily="34" charset="0"/>
                        </a:rPr>
                        <a:t>PrEP Awareness</a:t>
                      </a:r>
                      <a:endParaRPr lang="en-AU"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20F1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20F14"/>
                    </a:solidFill>
                  </a:tcPr>
                </a:tc>
                <a:tc>
                  <a:txBody>
                    <a:bodyPr/>
                    <a:lstStyle/>
                    <a:p>
                      <a:pPr>
                        <a:lnSpc>
                          <a:spcPct val="107000"/>
                        </a:lnSpc>
                      </a:pPr>
                      <a:endParaRPr lang="en-AU" sz="1200" dirty="0">
                        <a:effectLst/>
                        <a:latin typeface="Arial" panose="020B060402020202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T w="12700" cap="flat" cmpd="sng" algn="ctr">
                      <a:solidFill>
                        <a:srgbClr val="720F1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720F14"/>
                    </a:solidFill>
                  </a:tcPr>
                </a:tc>
                <a:tc>
                  <a:txBody>
                    <a:bodyPr/>
                    <a:lstStyle/>
                    <a:p>
                      <a:pPr algn="ctr">
                        <a:lnSpc>
                          <a:spcPct val="107000"/>
                        </a:lnSpc>
                      </a:pPr>
                      <a:r>
                        <a:rPr lang="en-AU" sz="1200" b="1" dirty="0">
                          <a:effectLst/>
                          <a:latin typeface="Arial" panose="020B0604020202020204" pitchFamily="34" charset="0"/>
                          <a:cs typeface="Arial" panose="020B0604020202020204" pitchFamily="34" charset="0"/>
                        </a:rPr>
                        <a:t>aOR</a:t>
                      </a:r>
                      <a:endParaRPr lang="en-AU"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R w="12700" cap="flat" cmpd="sng" algn="ctr">
                      <a:solidFill>
                        <a:schemeClr val="tx1"/>
                      </a:solidFill>
                      <a:prstDash val="solid"/>
                      <a:round/>
                      <a:headEnd type="none" w="med" len="med"/>
                      <a:tailEnd type="none" w="med" len="med"/>
                    </a:lnR>
                    <a:lnT w="12700" cap="flat" cmpd="sng" algn="ctr">
                      <a:solidFill>
                        <a:srgbClr val="720F14"/>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720F14"/>
                    </a:solidFill>
                  </a:tcPr>
                </a:tc>
                <a:tc>
                  <a:txBody>
                    <a:bodyPr/>
                    <a:lstStyle/>
                    <a:p>
                      <a:pPr algn="ctr">
                        <a:lnSpc>
                          <a:spcPct val="107000"/>
                        </a:lnSpc>
                      </a:pPr>
                      <a:r>
                        <a:rPr lang="en-CA" sz="1200" b="1" dirty="0">
                          <a:effectLst/>
                          <a:latin typeface="Arial" panose="020B0604020202020204" pitchFamily="34" charset="0"/>
                          <a:cs typeface="Arial" panose="020B0604020202020204" pitchFamily="34" charset="0"/>
                        </a:rPr>
                        <a:t>p-value</a:t>
                      </a:r>
                      <a:endParaRPr lang="en-AU"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solidFill>
                        <a:schemeClr val="tx1"/>
                      </a:solid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solidFill>
                        <a:srgbClr val="720F14"/>
                      </a:solidFill>
                      <a:prstDash val="solid"/>
                      <a:round/>
                      <a:headEnd type="none" w="med" len="med"/>
                      <a:tailEnd type="none" w="med" len="med"/>
                    </a:lnT>
                    <a:solidFill>
                      <a:srgbClr val="720F14"/>
                    </a:solidFill>
                  </a:tcPr>
                </a:tc>
                <a:extLst>
                  <a:ext uri="{0D108BD9-81ED-4DB2-BD59-A6C34878D82A}">
                    <a16:rowId xmlns:a16="http://schemas.microsoft.com/office/drawing/2014/main" val="1039890091"/>
                  </a:ext>
                </a:extLst>
              </a:tr>
              <a:tr h="397692">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r>
                        <a:rPr lang="en-AU" sz="1000" dirty="0">
                          <a:effectLst/>
                          <a:latin typeface="Arial" panose="020B0604020202020204" pitchFamily="34" charset="0"/>
                          <a:cs typeface="Arial" panose="020B0604020202020204" pitchFamily="34" charset="0"/>
                        </a:rPr>
                        <a:t> </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797852254"/>
                  </a:ext>
                </a:extLst>
              </a:tr>
              <a:tr h="101793">
                <a:tc rowSpan="6">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Age </a:t>
                      </a:r>
                    </a:p>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(median age 21; </a:t>
                      </a:r>
                    </a:p>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IQR=19-25)</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r>
                        <a:rPr lang="en-AU" sz="1000" b="0" dirty="0">
                          <a:effectLst/>
                          <a:latin typeface="Arial" panose="020B0604020202020204" pitchFamily="34" charset="0"/>
                          <a:cs typeface="Arial" panose="020B0604020202020204" pitchFamily="34" charset="0"/>
                        </a:rPr>
                        <a:t>18-19 years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Ref</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37728153"/>
                  </a:ext>
                </a:extLst>
              </a:tr>
              <a:tr h="11623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20-24 years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2.68</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50612249"/>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25-29 years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2.65</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0.00</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72980576"/>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30-34 years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2.86</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29882609"/>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35-39 years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1.98</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0.02</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6873338"/>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over 40 years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1.17</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0.63</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74832547"/>
                  </a:ext>
                </a:extLst>
              </a:tr>
              <a:tr h="101793">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endParaRPr lang="en-AU" sz="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700" dirty="0">
                          <a:effectLst/>
                          <a:latin typeface="Arial" panose="020B0604020202020204" pitchFamily="34" charset="0"/>
                          <a:cs typeface="Arial" panose="020B0604020202020204" pitchFamily="34" charset="0"/>
                        </a:rPr>
                        <a:t> </a:t>
                      </a:r>
                      <a:endParaRPr lang="en-AU" sz="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700" dirty="0">
                          <a:effectLst/>
                          <a:latin typeface="Arial" panose="020B0604020202020204" pitchFamily="34" charset="0"/>
                          <a:cs typeface="Arial" panose="020B0604020202020204" pitchFamily="34" charset="0"/>
                        </a:rPr>
                        <a:t> </a:t>
                      </a:r>
                      <a:endParaRPr lang="en-AU" sz="7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60004872"/>
                  </a:ext>
                </a:extLst>
              </a:tr>
              <a:tr h="98557">
                <a:tc rowSpan="4">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Gender Identity</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r>
                        <a:rPr lang="en-AU" sz="1000" b="0" dirty="0">
                          <a:effectLst/>
                          <a:latin typeface="Arial" panose="020B0604020202020204" pitchFamily="34" charset="0"/>
                          <a:cs typeface="Arial" panose="020B0604020202020204" pitchFamily="34" charset="0"/>
                        </a:rPr>
                        <a:t>Man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Ref</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76160508"/>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a:effectLst/>
                          <a:latin typeface="Arial" panose="020B0604020202020204" pitchFamily="34" charset="0"/>
                          <a:cs typeface="Arial" panose="020B0604020202020204" pitchFamily="34" charset="0"/>
                        </a:rPr>
                        <a:t>Woman</a:t>
                      </a:r>
                      <a:endParaRPr lang="en-AU" sz="1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1.48</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0.05</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11123850"/>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Non-binary, gender diverse</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8.54</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92473521"/>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Different identity</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1.00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(empty)</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36289737"/>
                  </a:ext>
                </a:extLst>
              </a:tr>
              <a:tr h="101793">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 </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 </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92517520"/>
                  </a:ext>
                </a:extLst>
              </a:tr>
              <a:tr h="101793">
                <a:tc row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Student Enrolment</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r>
                        <a:rPr lang="en-AU" sz="1000" b="0" dirty="0">
                          <a:effectLst/>
                          <a:latin typeface="Arial" panose="020B0604020202020204" pitchFamily="34" charset="0"/>
                          <a:cs typeface="Arial" panose="020B0604020202020204" pitchFamily="34" charset="0"/>
                        </a:rPr>
                        <a:t>Domestic (Australian born)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Ref</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21395827"/>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Domestic (Overseas born)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0.84</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0.25</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88387645"/>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International</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0.64</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0.01</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6473710"/>
                  </a:ext>
                </a:extLst>
              </a:tr>
              <a:tr h="101793">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 </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64373940"/>
                  </a:ext>
                </a:extLst>
              </a:tr>
              <a:tr h="101793">
                <a:tc rowSpan="9">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Sexual behaviour</a:t>
                      </a:r>
                      <a:endParaRPr lang="en-AU" sz="1000" dirty="0">
                        <a:solidFill>
                          <a:srgbClr val="000000"/>
                        </a:solidFill>
                        <a:effectLst/>
                        <a:latin typeface="Arial" panose="020B0604020202020204" pitchFamily="34" charset="0"/>
                        <a:cs typeface="Arial" panose="020B0604020202020204" pitchFamily="34" charset="0"/>
                      </a:endParaRPr>
                    </a:p>
                    <a:p>
                      <a:pPr>
                        <a:lnSpc>
                          <a:spcPct val="107000"/>
                        </a:lnSpc>
                      </a:pP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r>
                        <a:rPr lang="en-AU" sz="1000" b="0" dirty="0">
                          <a:effectLst/>
                          <a:latin typeface="Arial" panose="020B0604020202020204" pitchFamily="34" charset="0"/>
                          <a:cs typeface="Arial" panose="020B0604020202020204" pitchFamily="34" charset="0"/>
                        </a:rPr>
                        <a:t>Men who have sex with women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Ref</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88909327"/>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a:effectLst/>
                          <a:latin typeface="Arial" panose="020B0604020202020204" pitchFamily="34" charset="0"/>
                          <a:cs typeface="Arial" panose="020B0604020202020204" pitchFamily="34" charset="0"/>
                        </a:rPr>
                        <a:t>Men who have sex with men</a:t>
                      </a:r>
                      <a:endParaRPr lang="en-AU" sz="10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73.25</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09931822"/>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Men who have sex with men and women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11.11</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0.00</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01130385"/>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Men unsure</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3.46</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0.00</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68348981"/>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Women who have sex with men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0.62</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29099523"/>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Women who have sex with women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3.89</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939731"/>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Women who have sex with men and women</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1.13</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0.49</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58470457"/>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Women unsure</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1.00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(omitted)</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85348346"/>
                  </a:ext>
                </a:extLst>
              </a:tr>
              <a:tr h="162288">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Unsure </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1.00</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(omitted)</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2040599"/>
                  </a:ext>
                </a:extLst>
              </a:tr>
              <a:tr h="101793">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3536961"/>
                  </a:ext>
                </a:extLst>
              </a:tr>
              <a:tr h="101793">
                <a:tc row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b="1" kern="1200" dirty="0">
                          <a:solidFill>
                            <a:schemeClr val="tx1"/>
                          </a:solidFill>
                          <a:effectLst/>
                          <a:latin typeface="Arial" panose="020B0604020202020204" pitchFamily="34" charset="0"/>
                          <a:ea typeface="+mn-ea"/>
                          <a:cs typeface="Arial" panose="020B0604020202020204" pitchFamily="34" charset="0"/>
                        </a:rPr>
                        <a:t>HIV prevalence in country of origin</a:t>
                      </a: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r>
                        <a:rPr lang="en-AU" sz="1000" b="0" kern="1200" dirty="0">
                          <a:solidFill>
                            <a:schemeClr val="tx1"/>
                          </a:solidFill>
                          <a:effectLst/>
                          <a:latin typeface="Arial" panose="020B0604020202020204" pitchFamily="34" charset="0"/>
                          <a:ea typeface="+mn-ea"/>
                          <a:cs typeface="Arial" panose="020B0604020202020204" pitchFamily="34" charset="0"/>
                        </a:rPr>
                        <a:t>HIV prevalence &lt;1%</a:t>
                      </a: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Ref</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190922"/>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kern="1200" dirty="0">
                          <a:solidFill>
                            <a:schemeClr val="tx1"/>
                          </a:solidFill>
                          <a:effectLst/>
                          <a:latin typeface="Arial" panose="020B0604020202020204" pitchFamily="34" charset="0"/>
                          <a:ea typeface="+mn-ea"/>
                          <a:cs typeface="Arial" panose="020B0604020202020204" pitchFamily="34" charset="0"/>
                        </a:rPr>
                        <a:t>HIV prevalence &gt;1%</a:t>
                      </a: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kern="1200" dirty="0">
                          <a:solidFill>
                            <a:schemeClr val="tx1"/>
                          </a:solidFill>
                          <a:effectLst/>
                          <a:latin typeface="Arial" panose="020B0604020202020204" pitchFamily="34" charset="0"/>
                          <a:ea typeface="+mn-ea"/>
                          <a:cs typeface="Arial" panose="020B0604020202020204" pitchFamily="34" charset="0"/>
                        </a:rPr>
                        <a:t>1.32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kern="1200" dirty="0">
                          <a:solidFill>
                            <a:schemeClr val="tx1"/>
                          </a:solidFill>
                          <a:effectLst/>
                          <a:latin typeface="Arial" panose="020B0604020202020204" pitchFamily="34" charset="0"/>
                          <a:ea typeface="+mn-ea"/>
                          <a:cs typeface="Arial" panose="020B0604020202020204" pitchFamily="34" charset="0"/>
                        </a:rPr>
                        <a:t>0.47</a:t>
                      </a:r>
                    </a:p>
                  </a:txBody>
                  <a:tcPr marL="68580" marR="68580"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40396285"/>
                  </a:ext>
                </a:extLst>
              </a:tr>
              <a:tr h="101793">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45135289"/>
                  </a:ext>
                </a:extLst>
              </a:tr>
              <a:tr h="101793">
                <a:tc rowSpan="3">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effectLst/>
                          <a:latin typeface="Arial" panose="020B0604020202020204" pitchFamily="34" charset="0"/>
                          <a:cs typeface="Arial" panose="020B0604020202020204" pitchFamily="34" charset="0"/>
                        </a:rPr>
                        <a:t>Ever had HIV test</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lnL w="12700" cap="flat" cmpd="sng" algn="ctr">
                      <a:solidFill>
                        <a:srgbClr val="720F1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20F14"/>
                      </a:solidFill>
                      <a:prstDash val="solid"/>
                      <a:round/>
                      <a:headEnd type="none" w="med" len="med"/>
                      <a:tailEnd type="none" w="med" len="med"/>
                    </a:lnB>
                  </a:tcPr>
                </a:tc>
                <a:tc>
                  <a:txBody>
                    <a:bodyPr/>
                    <a:lstStyle/>
                    <a:p>
                      <a:pPr>
                        <a:lnSpc>
                          <a:spcPct val="107000"/>
                        </a:lnSpc>
                      </a:pPr>
                      <a:r>
                        <a:rPr lang="en-AU" sz="1000" b="0" dirty="0">
                          <a:effectLst/>
                          <a:latin typeface="Arial" panose="020B0604020202020204" pitchFamily="34" charset="0"/>
                          <a:cs typeface="Arial" panose="020B0604020202020204" pitchFamily="34" charset="0"/>
                        </a:rPr>
                        <a:t>No </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Ref</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 </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99434684"/>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Yes</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2.28</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pPr>
                      <a:r>
                        <a:rPr lang="en-AU" sz="1000">
                          <a:effectLst/>
                          <a:latin typeface="Arial" panose="020B0604020202020204" pitchFamily="34" charset="0"/>
                          <a:cs typeface="Arial" panose="020B0604020202020204" pitchFamily="34" charset="0"/>
                        </a:rPr>
                        <a:t>0.00</a:t>
                      </a:r>
                      <a:endParaRPr lang="en-AU" sz="1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05687306"/>
                  </a:ext>
                </a:extLst>
              </a:tr>
              <a:tr h="101793">
                <a:tc vMerge="1">
                  <a:txBody>
                    <a:bodyPr/>
                    <a:lstStyle/>
                    <a:p>
                      <a:pPr>
                        <a:lnSpc>
                          <a:spcPct val="107000"/>
                        </a:lnSpc>
                      </a:pPr>
                      <a:endParaRPr lang="en-AU" sz="95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506" marR="36506" marT="0" marB="0" anchor="b"/>
                </a:tc>
                <a:tc>
                  <a:txBody>
                    <a:bodyPr/>
                    <a:lstStyle/>
                    <a:p>
                      <a:pPr>
                        <a:lnSpc>
                          <a:spcPct val="107000"/>
                        </a:lnSpc>
                      </a:pPr>
                      <a:r>
                        <a:rPr lang="en-AU" sz="1000" b="0" dirty="0">
                          <a:effectLst/>
                          <a:latin typeface="Arial" panose="020B0604020202020204" pitchFamily="34" charset="0"/>
                          <a:cs typeface="Arial" panose="020B0604020202020204" pitchFamily="34" charset="0"/>
                        </a:rPr>
                        <a:t>Unsure</a:t>
                      </a:r>
                      <a:endParaRPr lang="en-AU" sz="10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20F14"/>
                      </a:solid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0.92</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20F14"/>
                      </a:solidFill>
                      <a:prstDash val="solid"/>
                      <a:round/>
                      <a:headEnd type="none" w="med" len="med"/>
                      <a:tailEnd type="none" w="med" len="med"/>
                    </a:lnB>
                  </a:tcPr>
                </a:tc>
                <a:tc>
                  <a:txBody>
                    <a:bodyPr/>
                    <a:lstStyle/>
                    <a:p>
                      <a:pPr algn="ctr">
                        <a:lnSpc>
                          <a:spcPct val="107000"/>
                        </a:lnSpc>
                      </a:pPr>
                      <a:r>
                        <a:rPr lang="en-AU" sz="1000" dirty="0">
                          <a:effectLst/>
                          <a:latin typeface="Arial" panose="020B0604020202020204" pitchFamily="34" charset="0"/>
                          <a:cs typeface="Arial" panose="020B0604020202020204" pitchFamily="34" charset="0"/>
                        </a:rPr>
                        <a:t>0.63</a:t>
                      </a:r>
                      <a:endParaRPr lang="en-AU"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36506" marR="36506" marT="0" marB="0" anchor="ctr">
                    <a:lnL w="12700" cap="flat" cmpd="sng" algn="ctr">
                      <a:noFill/>
                      <a:prstDash val="solid"/>
                      <a:round/>
                      <a:headEnd type="none" w="med" len="med"/>
                      <a:tailEnd type="none" w="med" len="med"/>
                    </a:lnL>
                    <a:lnR w="12700" cap="flat" cmpd="sng" algn="ctr">
                      <a:solidFill>
                        <a:srgbClr val="720F1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20F14"/>
                      </a:solidFill>
                      <a:prstDash val="solid"/>
                      <a:round/>
                      <a:headEnd type="none" w="med" len="med"/>
                      <a:tailEnd type="none" w="med" len="med"/>
                    </a:lnB>
                  </a:tcPr>
                </a:tc>
                <a:extLst>
                  <a:ext uri="{0D108BD9-81ED-4DB2-BD59-A6C34878D82A}">
                    <a16:rowId xmlns:a16="http://schemas.microsoft.com/office/drawing/2014/main" val="3768720289"/>
                  </a:ext>
                </a:extLst>
              </a:tr>
            </a:tbl>
          </a:graphicData>
        </a:graphic>
      </p:graphicFrame>
      <p:grpSp>
        <p:nvGrpSpPr>
          <p:cNvPr id="14" name="Group 13">
            <a:extLst>
              <a:ext uri="{FF2B5EF4-FFF2-40B4-BE49-F238E27FC236}">
                <a16:creationId xmlns:a16="http://schemas.microsoft.com/office/drawing/2014/main" id="{020C042E-115A-E36E-4036-A39586980883}"/>
              </a:ext>
            </a:extLst>
          </p:cNvPr>
          <p:cNvGrpSpPr/>
          <p:nvPr/>
        </p:nvGrpSpPr>
        <p:grpSpPr>
          <a:xfrm>
            <a:off x="10113101" y="1902031"/>
            <a:ext cx="538729" cy="619125"/>
            <a:chOff x="9507430" y="1561176"/>
            <a:chExt cx="538729" cy="619125"/>
          </a:xfrm>
        </p:grpSpPr>
        <p:sp>
          <p:nvSpPr>
            <p:cNvPr id="15" name="Rectangle 14">
              <a:extLst>
                <a:ext uri="{FF2B5EF4-FFF2-40B4-BE49-F238E27FC236}">
                  <a16:creationId xmlns:a16="http://schemas.microsoft.com/office/drawing/2014/main" id="{01C292B3-E13A-4FC4-782D-13235B747285}"/>
                </a:ext>
              </a:extLst>
            </p:cNvPr>
            <p:cNvSpPr>
              <a:spLocks/>
            </p:cNvSpPr>
            <p:nvPr/>
          </p:nvSpPr>
          <p:spPr>
            <a:xfrm>
              <a:off x="9693734" y="1561176"/>
              <a:ext cx="352425" cy="61912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Arrow: Up 15">
              <a:extLst>
                <a:ext uri="{FF2B5EF4-FFF2-40B4-BE49-F238E27FC236}">
                  <a16:creationId xmlns:a16="http://schemas.microsoft.com/office/drawing/2014/main" id="{EB0BAFFB-A996-1382-B5FD-2C497B36F0AB}"/>
                </a:ext>
              </a:extLst>
            </p:cNvPr>
            <p:cNvSpPr>
              <a:spLocks/>
            </p:cNvSpPr>
            <p:nvPr/>
          </p:nvSpPr>
          <p:spPr>
            <a:xfrm>
              <a:off x="9507430" y="1631176"/>
              <a:ext cx="148769" cy="47912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898614DC-3697-A7C1-E22D-A0078A5B6ABC}"/>
              </a:ext>
            </a:extLst>
          </p:cNvPr>
          <p:cNvGrpSpPr/>
          <p:nvPr/>
        </p:nvGrpSpPr>
        <p:grpSpPr>
          <a:xfrm>
            <a:off x="10114233" y="3030165"/>
            <a:ext cx="537597" cy="263491"/>
            <a:chOff x="9508562" y="2660735"/>
            <a:chExt cx="537597" cy="263491"/>
          </a:xfrm>
        </p:grpSpPr>
        <p:sp>
          <p:nvSpPr>
            <p:cNvPr id="18" name="Rectangle 17">
              <a:extLst>
                <a:ext uri="{FF2B5EF4-FFF2-40B4-BE49-F238E27FC236}">
                  <a16:creationId xmlns:a16="http://schemas.microsoft.com/office/drawing/2014/main" id="{423557B1-5C32-D425-813E-2ECBB178054E}"/>
                </a:ext>
              </a:extLst>
            </p:cNvPr>
            <p:cNvSpPr>
              <a:spLocks/>
            </p:cNvSpPr>
            <p:nvPr/>
          </p:nvSpPr>
          <p:spPr>
            <a:xfrm>
              <a:off x="9693734" y="2743172"/>
              <a:ext cx="352425" cy="15240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Arrow: Up 18">
              <a:extLst>
                <a:ext uri="{FF2B5EF4-FFF2-40B4-BE49-F238E27FC236}">
                  <a16:creationId xmlns:a16="http://schemas.microsoft.com/office/drawing/2014/main" id="{E2988DF8-59DE-1DCE-3B4F-84BBE8FE53C5}"/>
                </a:ext>
              </a:extLst>
            </p:cNvPr>
            <p:cNvSpPr>
              <a:spLocks/>
            </p:cNvSpPr>
            <p:nvPr/>
          </p:nvSpPr>
          <p:spPr>
            <a:xfrm>
              <a:off x="9508562" y="2660735"/>
              <a:ext cx="134482" cy="26349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2F389775-C86B-11A4-595A-66BAACACCB30}"/>
              </a:ext>
            </a:extLst>
          </p:cNvPr>
          <p:cNvGrpSpPr/>
          <p:nvPr/>
        </p:nvGrpSpPr>
        <p:grpSpPr>
          <a:xfrm>
            <a:off x="10127953" y="6217235"/>
            <a:ext cx="531585" cy="263491"/>
            <a:chOff x="9512757" y="6127205"/>
            <a:chExt cx="531585" cy="263491"/>
          </a:xfrm>
        </p:grpSpPr>
        <p:sp>
          <p:nvSpPr>
            <p:cNvPr id="21" name="Rectangle 20">
              <a:extLst>
                <a:ext uri="{FF2B5EF4-FFF2-40B4-BE49-F238E27FC236}">
                  <a16:creationId xmlns:a16="http://schemas.microsoft.com/office/drawing/2014/main" id="{51017791-1C5C-DF5A-96AA-403AB24B60A6}"/>
                </a:ext>
              </a:extLst>
            </p:cNvPr>
            <p:cNvSpPr>
              <a:spLocks/>
            </p:cNvSpPr>
            <p:nvPr/>
          </p:nvSpPr>
          <p:spPr>
            <a:xfrm>
              <a:off x="9691917" y="6221501"/>
              <a:ext cx="352425" cy="15240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Arrow: Up 21">
              <a:extLst>
                <a:ext uri="{FF2B5EF4-FFF2-40B4-BE49-F238E27FC236}">
                  <a16:creationId xmlns:a16="http://schemas.microsoft.com/office/drawing/2014/main" id="{338AF195-09F0-AFDD-11B8-6A408FC1540B}"/>
                </a:ext>
              </a:extLst>
            </p:cNvPr>
            <p:cNvSpPr>
              <a:spLocks/>
            </p:cNvSpPr>
            <p:nvPr/>
          </p:nvSpPr>
          <p:spPr>
            <a:xfrm>
              <a:off x="9512757" y="6127205"/>
              <a:ext cx="134482" cy="26349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9191E0CF-8474-FD43-35C1-2F19EF78AE98}"/>
              </a:ext>
            </a:extLst>
          </p:cNvPr>
          <p:cNvGrpSpPr/>
          <p:nvPr/>
        </p:nvGrpSpPr>
        <p:grpSpPr>
          <a:xfrm>
            <a:off x="10129771" y="3669598"/>
            <a:ext cx="529767" cy="263491"/>
            <a:chOff x="9514575" y="3414468"/>
            <a:chExt cx="529767" cy="263491"/>
          </a:xfrm>
        </p:grpSpPr>
        <p:sp>
          <p:nvSpPr>
            <p:cNvPr id="24" name="Arrow: Up 23">
              <a:extLst>
                <a:ext uri="{FF2B5EF4-FFF2-40B4-BE49-F238E27FC236}">
                  <a16:creationId xmlns:a16="http://schemas.microsoft.com/office/drawing/2014/main" id="{170637FB-97AB-BD77-BDEB-414FD7187881}"/>
                </a:ext>
              </a:extLst>
            </p:cNvPr>
            <p:cNvSpPr>
              <a:spLocks/>
            </p:cNvSpPr>
            <p:nvPr/>
          </p:nvSpPr>
          <p:spPr>
            <a:xfrm rot="10800000">
              <a:off x="9514575" y="3414468"/>
              <a:ext cx="134482" cy="26349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9D9956D2-5E43-E8F2-33D3-DF1AB6A8D0AE}"/>
                </a:ext>
              </a:extLst>
            </p:cNvPr>
            <p:cNvSpPr>
              <a:spLocks/>
            </p:cNvSpPr>
            <p:nvPr/>
          </p:nvSpPr>
          <p:spPr>
            <a:xfrm>
              <a:off x="9691917" y="3461947"/>
              <a:ext cx="352425" cy="15629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C310CD54-6D50-C6EE-F7F3-4DDCB7B56A87}"/>
              </a:ext>
            </a:extLst>
          </p:cNvPr>
          <p:cNvGrpSpPr/>
          <p:nvPr/>
        </p:nvGrpSpPr>
        <p:grpSpPr>
          <a:xfrm>
            <a:off x="10120246" y="4325341"/>
            <a:ext cx="529767" cy="789227"/>
            <a:chOff x="9514575" y="3860661"/>
            <a:chExt cx="529767" cy="789227"/>
          </a:xfrm>
        </p:grpSpPr>
        <p:grpSp>
          <p:nvGrpSpPr>
            <p:cNvPr id="27" name="Group 26">
              <a:extLst>
                <a:ext uri="{FF2B5EF4-FFF2-40B4-BE49-F238E27FC236}">
                  <a16:creationId xmlns:a16="http://schemas.microsoft.com/office/drawing/2014/main" id="{2B37B352-E001-661D-0E32-664F95268B34}"/>
                </a:ext>
              </a:extLst>
            </p:cNvPr>
            <p:cNvGrpSpPr/>
            <p:nvPr/>
          </p:nvGrpSpPr>
          <p:grpSpPr>
            <a:xfrm>
              <a:off x="9514575" y="3860661"/>
              <a:ext cx="529767" cy="302162"/>
              <a:chOff x="9514575" y="3860661"/>
              <a:chExt cx="529767" cy="302162"/>
            </a:xfrm>
          </p:grpSpPr>
          <p:sp>
            <p:nvSpPr>
              <p:cNvPr id="30" name="Rectangle 29">
                <a:extLst>
                  <a:ext uri="{FF2B5EF4-FFF2-40B4-BE49-F238E27FC236}">
                    <a16:creationId xmlns:a16="http://schemas.microsoft.com/office/drawing/2014/main" id="{0E392B95-CA23-158F-CAFF-C670D8A3D2F8}"/>
                  </a:ext>
                </a:extLst>
              </p:cNvPr>
              <p:cNvSpPr>
                <a:spLocks/>
              </p:cNvSpPr>
              <p:nvPr/>
            </p:nvSpPr>
            <p:spPr>
              <a:xfrm>
                <a:off x="9691917" y="3860661"/>
                <a:ext cx="352425" cy="30216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Arrow: Up 30">
                <a:extLst>
                  <a:ext uri="{FF2B5EF4-FFF2-40B4-BE49-F238E27FC236}">
                    <a16:creationId xmlns:a16="http://schemas.microsoft.com/office/drawing/2014/main" id="{7AAD7C0A-C87D-FDE4-A558-766C0824AF47}"/>
                  </a:ext>
                </a:extLst>
              </p:cNvPr>
              <p:cNvSpPr>
                <a:spLocks/>
              </p:cNvSpPr>
              <p:nvPr/>
            </p:nvSpPr>
            <p:spPr>
              <a:xfrm>
                <a:off x="9514575" y="3870424"/>
                <a:ext cx="134482" cy="26349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8" name="Rectangle 27">
              <a:extLst>
                <a:ext uri="{FF2B5EF4-FFF2-40B4-BE49-F238E27FC236}">
                  <a16:creationId xmlns:a16="http://schemas.microsoft.com/office/drawing/2014/main" id="{F334A3DE-310C-EAEC-1392-2D8A2A5C2DB3}"/>
                </a:ext>
              </a:extLst>
            </p:cNvPr>
            <p:cNvSpPr>
              <a:spLocks/>
            </p:cNvSpPr>
            <p:nvPr/>
          </p:nvSpPr>
          <p:spPr>
            <a:xfrm>
              <a:off x="9691917" y="4463688"/>
              <a:ext cx="352425" cy="15629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Arrow: Up 28">
              <a:extLst>
                <a:ext uri="{FF2B5EF4-FFF2-40B4-BE49-F238E27FC236}">
                  <a16:creationId xmlns:a16="http://schemas.microsoft.com/office/drawing/2014/main" id="{C1D050DA-2ABF-8F40-D5B9-BFB41534A1ED}"/>
                </a:ext>
              </a:extLst>
            </p:cNvPr>
            <p:cNvSpPr>
              <a:spLocks/>
            </p:cNvSpPr>
            <p:nvPr/>
          </p:nvSpPr>
          <p:spPr>
            <a:xfrm>
              <a:off x="9533291" y="4386397"/>
              <a:ext cx="134482" cy="26349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61" name="Video 60">
            <a:hlinkClick r:id="" action="ppaction://media"/>
            <a:extLst>
              <a:ext uri="{FF2B5EF4-FFF2-40B4-BE49-F238E27FC236}">
                <a16:creationId xmlns:a16="http://schemas.microsoft.com/office/drawing/2014/main" id="{69DA449A-9D6D-E035-8770-9B5F66705C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0913551"/>
      </p:ext>
    </p:extLst>
  </p:cSld>
  <p:clrMapOvr>
    <a:masterClrMapping/>
  </p:clrMapOvr>
  <mc:AlternateContent xmlns:mc="http://schemas.openxmlformats.org/markup-compatibility/2006">
    <mc:Choice xmlns:p14="http://schemas.microsoft.com/office/powerpoint/2010/main" Requires="p14">
      <p:transition spd="slow" p14:dur="2000" advTm="45662"/>
    </mc:Choice>
    <mc:Fallback>
      <p:transition spd="slow" advTm="45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1"/>
                </p:tgtEl>
              </p:cMediaNode>
            </p:video>
            <p:seq concurrent="1" nextAc="seek">
              <p:cTn id="18" restart="whenNotActive" fill="hold" evtFilter="cancelBubble" nodeType="interactiveSeq">
                <p:stCondLst>
                  <p:cond evt="onClick" delay="0">
                    <p:tgtEl>
                      <p:spTgt spid="6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1"/>
                                        </p:tgtEl>
                                      </p:cBhvr>
                                    </p:cmd>
                                  </p:childTnLst>
                                </p:cTn>
                              </p:par>
                            </p:childTnLst>
                          </p:cTn>
                        </p:par>
                      </p:childTnLst>
                    </p:cTn>
                  </p:par>
                </p:childTnLst>
              </p:cTn>
              <p:nextCondLst>
                <p:cond evt="onClick" delay="0">
                  <p:tgtEl>
                    <p:spTgt spid="6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1CD4B5-AC3E-4989-536C-6458ACCF0F9A}"/>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6737464" y="1125446"/>
            <a:ext cx="4743336" cy="4743336"/>
          </a:xfrm>
          <a:prstGeom prst="rect">
            <a:avLst/>
          </a:prstGeom>
        </p:spPr>
      </p:pic>
      <p:sp>
        <p:nvSpPr>
          <p:cNvPr id="2" name="Title 1">
            <a:extLst>
              <a:ext uri="{FF2B5EF4-FFF2-40B4-BE49-F238E27FC236}">
                <a16:creationId xmlns:a16="http://schemas.microsoft.com/office/drawing/2014/main" id="{6B9D002E-704E-0115-3BC4-22424C33D6BD}"/>
              </a:ext>
            </a:extLst>
          </p:cNvPr>
          <p:cNvSpPr>
            <a:spLocks noGrp="1"/>
          </p:cNvSpPr>
          <p:nvPr>
            <p:ph type="title" idx="4294967295"/>
          </p:nvPr>
        </p:nvSpPr>
        <p:spPr>
          <a:xfrm>
            <a:off x="838200" y="36421"/>
            <a:ext cx="10515600" cy="1325563"/>
          </a:xfrm>
        </p:spPr>
        <p:txBody>
          <a:bodyPr/>
          <a:lstStyle/>
          <a:p>
            <a:r>
              <a:rPr lang="en-AU" sz="4400" b="1" kern="0" dirty="0">
                <a:solidFill>
                  <a:srgbClr val="720F14"/>
                </a:solidFill>
                <a:latin typeface="Times New Roman" panose="02020603050405020304" pitchFamily="18" charset="0"/>
                <a:cs typeface="Times New Roman" panose="02020603050405020304" pitchFamily="18" charset="0"/>
              </a:rPr>
              <a:t>Significance</a:t>
            </a:r>
          </a:p>
        </p:txBody>
      </p:sp>
      <p:pic>
        <p:nvPicPr>
          <p:cNvPr id="4" name="Picture 3">
            <a:extLst>
              <a:ext uri="{FF2B5EF4-FFF2-40B4-BE49-F238E27FC236}">
                <a16:creationId xmlns:a16="http://schemas.microsoft.com/office/drawing/2014/main" id="{2B661AD6-C434-88A7-7550-F8B0B3798DB6}"/>
              </a:ext>
            </a:extLst>
          </p:cNvPr>
          <p:cNvPicPr>
            <a:picLocks noChangeAspect="1"/>
          </p:cNvPicPr>
          <p:nvPr/>
        </p:nvPicPr>
        <p:blipFill>
          <a:blip r:embed="rId7">
            <a:duotone>
              <a:schemeClr val="accent4">
                <a:shade val="45000"/>
                <a:satMod val="135000"/>
              </a:schemeClr>
              <a:prstClr val="white"/>
            </a:duotone>
          </a:blip>
          <a:stretch>
            <a:fillRect/>
          </a:stretch>
        </p:blipFill>
        <p:spPr>
          <a:xfrm>
            <a:off x="10077450" y="4025402"/>
            <a:ext cx="1257185" cy="1257185"/>
          </a:xfrm>
          <a:prstGeom prst="rect">
            <a:avLst/>
          </a:prstGeom>
        </p:spPr>
      </p:pic>
      <p:pic>
        <p:nvPicPr>
          <p:cNvPr id="14" name="Picture 13" descr="A red ribbon on a black background&#10;&#10;Description automatically generated">
            <a:extLst>
              <a:ext uri="{FF2B5EF4-FFF2-40B4-BE49-F238E27FC236}">
                <a16:creationId xmlns:a16="http://schemas.microsoft.com/office/drawing/2014/main" id="{5270E453-9801-C0D0-DFCF-99B56FDE5F35}"/>
              </a:ext>
            </a:extLst>
          </p:cNvPr>
          <p:cNvPicPr>
            <a:picLocks noChangeAspect="1"/>
          </p:cNvPicPr>
          <p:nvPr/>
        </p:nvPicPr>
        <p:blipFill rotWithShape="1">
          <a:blip r:embed="rId8">
            <a:alphaModFix amt="50000"/>
            <a:extLst>
              <a:ext uri="{28A0092B-C50C-407E-A947-70E740481C1C}">
                <a14:useLocalDpi xmlns:a14="http://schemas.microsoft.com/office/drawing/2010/main" val="0"/>
              </a:ext>
            </a:extLst>
          </a:blip>
          <a:srcRect b="66509"/>
          <a:stretch/>
        </p:blipFill>
        <p:spPr>
          <a:xfrm>
            <a:off x="142989" y="588917"/>
            <a:ext cx="3876561" cy="996859"/>
          </a:xfrm>
          <a:prstGeom prst="rect">
            <a:avLst/>
          </a:prstGeom>
        </p:spPr>
      </p:pic>
      <p:sp>
        <p:nvSpPr>
          <p:cNvPr id="15" name="TextBox 14">
            <a:extLst>
              <a:ext uri="{FF2B5EF4-FFF2-40B4-BE49-F238E27FC236}">
                <a16:creationId xmlns:a16="http://schemas.microsoft.com/office/drawing/2014/main" id="{80C29039-F494-C196-8D3F-CC4CCBE524C9}"/>
              </a:ext>
            </a:extLst>
          </p:cNvPr>
          <p:cNvSpPr txBox="1"/>
          <p:nvPr/>
        </p:nvSpPr>
        <p:spPr>
          <a:xfrm>
            <a:off x="333374" y="2597586"/>
            <a:ext cx="6105525" cy="2308324"/>
          </a:xfrm>
          <a:prstGeom prst="rect">
            <a:avLst/>
          </a:prstGeom>
          <a:noFill/>
        </p:spPr>
        <p:txBody>
          <a:bodyPr wrap="square">
            <a:spAutoFit/>
          </a:bodyPr>
          <a:lstStyle/>
          <a:p>
            <a:r>
              <a:rPr lang="en-AU" sz="2400" dirty="0">
                <a:solidFill>
                  <a:prstClr val="black"/>
                </a:solidFill>
                <a:latin typeface="Arial"/>
                <a:cs typeface="Times New Roman" panose="02020603050405020304" pitchFamily="18" charset="0"/>
              </a:rPr>
              <a:t>Improve the sexual health outcomes for young Australians at risk of HIV</a:t>
            </a:r>
          </a:p>
          <a:p>
            <a:endParaRPr lang="en-AU" sz="2400" dirty="0">
              <a:solidFill>
                <a:prstClr val="black"/>
              </a:solidFill>
              <a:latin typeface="Arial"/>
              <a:cs typeface="Times New Roman" panose="02020603050405020304" pitchFamily="18" charset="0"/>
            </a:endParaRPr>
          </a:p>
          <a:p>
            <a:r>
              <a:rPr lang="en-AU" sz="2400" dirty="0">
                <a:solidFill>
                  <a:prstClr val="black"/>
                </a:solidFill>
                <a:latin typeface="Arial"/>
                <a:cs typeface="Times New Roman" panose="02020603050405020304" pitchFamily="18" charset="0"/>
              </a:rPr>
              <a:t>Improve equitable access for Medicare ineligible and those at increased risk of HIV</a:t>
            </a:r>
          </a:p>
          <a:p>
            <a:endParaRPr lang="en-AU" sz="2400" dirty="0"/>
          </a:p>
        </p:txBody>
      </p:sp>
      <p:sp>
        <p:nvSpPr>
          <p:cNvPr id="16" name="TextBox 15">
            <a:extLst>
              <a:ext uri="{FF2B5EF4-FFF2-40B4-BE49-F238E27FC236}">
                <a16:creationId xmlns:a16="http://schemas.microsoft.com/office/drawing/2014/main" id="{89A82EF4-FBE1-A41F-3C87-E321261A1758}"/>
              </a:ext>
            </a:extLst>
          </p:cNvPr>
          <p:cNvSpPr txBox="1"/>
          <p:nvPr/>
        </p:nvSpPr>
        <p:spPr>
          <a:xfrm>
            <a:off x="2114550" y="5114746"/>
            <a:ext cx="7962900" cy="1077218"/>
          </a:xfrm>
          <a:prstGeom prst="rect">
            <a:avLst/>
          </a:prstGeom>
          <a:noFill/>
        </p:spPr>
        <p:txBody>
          <a:bodyPr wrap="square">
            <a:spAutoFit/>
          </a:bodyPr>
          <a:lstStyle/>
          <a:p>
            <a:pPr algn="ctr">
              <a:spcBef>
                <a:spcPct val="0"/>
              </a:spcBef>
            </a:pPr>
            <a:r>
              <a:rPr lang="en-AU" sz="3200" b="1" kern="0" spc="100" dirty="0">
                <a:solidFill>
                  <a:srgbClr val="720F14"/>
                </a:solidFill>
                <a:latin typeface="Times New Roman" panose="02020603050405020304" pitchFamily="18" charset="0"/>
                <a:ea typeface="+mj-ea"/>
                <a:cs typeface="Times New Roman" panose="02020603050405020304" pitchFamily="18" charset="0"/>
              </a:rPr>
              <a:t>Australia’s goal of ending HIV transmission by 2025</a:t>
            </a:r>
          </a:p>
        </p:txBody>
      </p:sp>
      <p:pic>
        <p:nvPicPr>
          <p:cNvPr id="24" name="Video 23">
            <a:hlinkClick r:id="" action="ppaction://media"/>
            <a:extLst>
              <a:ext uri="{FF2B5EF4-FFF2-40B4-BE49-F238E27FC236}">
                <a16:creationId xmlns:a16="http://schemas.microsoft.com/office/drawing/2014/main" id="{2D328C0C-C401-6FB0-B377-73184BA0970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6172786"/>
      </p:ext>
    </p:extLst>
  </p:cSld>
  <p:clrMapOvr>
    <a:masterClrMapping/>
  </p:clrMapOvr>
  <mc:AlternateContent xmlns:mc="http://schemas.openxmlformats.org/markup-compatibility/2006">
    <mc:Choice xmlns:p14="http://schemas.microsoft.com/office/powerpoint/2010/main" Requires="p14">
      <p:transition spd="slow" p14:dur="2000" advTm="28530"/>
    </mc:Choice>
    <mc:Fallback>
      <p:transition spd="slow" advTm="2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7236</TotalTime>
  <Words>1093</Words>
  <Application>Microsoft Office PowerPoint</Application>
  <PresentationFormat>Widescreen</PresentationFormat>
  <Paragraphs>207</Paragraphs>
  <Slides>4</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Modern Love</vt:lpstr>
      <vt:lpstr>The Hand</vt:lpstr>
      <vt:lpstr>Times New Roman</vt:lpstr>
      <vt:lpstr>SketchyVTI</vt:lpstr>
      <vt:lpstr>PrEP knowledge &amp; HIV risk among  Queensland university students </vt:lpstr>
      <vt:lpstr>Results: HIV knowledge and Risk</vt:lpstr>
      <vt:lpstr>Results: Adjusted odds ratios</vt:lpstr>
      <vt:lpstr>Significance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 knowledge &amp; HIV risk among  Queensland university students</dc:title>
  <dc:creator>Sarah Warzywoda</dc:creator>
  <cp:lastModifiedBy>Maker</cp:lastModifiedBy>
  <cp:revision>2</cp:revision>
  <dcterms:created xsi:type="dcterms:W3CDTF">2023-07-06T23:25:03Z</dcterms:created>
  <dcterms:modified xsi:type="dcterms:W3CDTF">2023-07-13T09:31:45Z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2023-07-07T00:22:06Z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06698885-4f7b-4587-8cd6-16ad304f61d0</vt:lpwstr>
  </property>
  <property fmtid="{D5CDD505-2E9C-101B-9397-08002B2CF9AE}" pid="8" name="MSIP_Label_0f488380-630a-4f55-a077-a19445e3f360_ContentBits">
    <vt:lpwstr>0</vt:lpwstr>
  </property>
</Properties>
</file>